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Lst>
  <p:notesMasterIdLst>
    <p:notesMasterId r:id="rId21"/>
  </p:notesMasterIdLst>
  <p:handoutMasterIdLst>
    <p:handoutMasterId r:id="rId22"/>
  </p:handoutMasterIdLst>
  <p:sldIdLst>
    <p:sldId id="412" r:id="rId2"/>
    <p:sldId id="654" r:id="rId3"/>
    <p:sldId id="661" r:id="rId4"/>
    <p:sldId id="633" r:id="rId5"/>
    <p:sldId id="634" r:id="rId6"/>
    <p:sldId id="657" r:id="rId7"/>
    <p:sldId id="637" r:id="rId8"/>
    <p:sldId id="647" r:id="rId9"/>
    <p:sldId id="651" r:id="rId10"/>
    <p:sldId id="645" r:id="rId11"/>
    <p:sldId id="639" r:id="rId12"/>
    <p:sldId id="652" r:id="rId13"/>
    <p:sldId id="649" r:id="rId14"/>
    <p:sldId id="650" r:id="rId15"/>
    <p:sldId id="656" r:id="rId16"/>
    <p:sldId id="653" r:id="rId17"/>
    <p:sldId id="658" r:id="rId18"/>
    <p:sldId id="659" r:id="rId19"/>
    <p:sldId id="660" r:id="rId20"/>
  </p:sldIdLst>
  <p:sldSz cx="9144000" cy="6858000" type="screen4x3"/>
  <p:notesSz cx="7023100" cy="9309100"/>
  <p:defaultTextStyle>
    <a:defPPr>
      <a:defRPr lang="en-US"/>
    </a:defPPr>
    <a:lvl1pPr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1pPr>
    <a:lvl2pPr marL="4572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2pPr>
    <a:lvl3pPr marL="9144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3pPr>
    <a:lvl4pPr marL="13716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4pPr>
    <a:lvl5pPr marL="1828800" algn="l" rtl="0" fontAlgn="base">
      <a:lnSpc>
        <a:spcPct val="75000"/>
      </a:lnSpc>
      <a:spcBef>
        <a:spcPts val="700"/>
      </a:spcBef>
      <a:spcAft>
        <a:spcPct val="0"/>
      </a:spcAft>
      <a:buClr>
        <a:srgbClr val="003366"/>
      </a:buClr>
      <a:buSzPct val="100000"/>
      <a:buFont typeface="Lucida Grande" charset="0"/>
      <a:buChar char="•"/>
      <a:defRPr sz="2000" kern="1200">
        <a:solidFill>
          <a:srgbClr val="111111"/>
        </a:solidFill>
        <a:latin typeface="Arial" charset="0"/>
        <a:ea typeface="+mn-ea"/>
        <a:cs typeface="Arial" charset="0"/>
        <a:sym typeface="Arial" charset="0"/>
      </a:defRPr>
    </a:lvl5pPr>
    <a:lvl6pPr marL="2286000" algn="l" defTabSz="914400" rtl="0" eaLnBrk="1" latinLnBrk="0" hangingPunct="1">
      <a:defRPr sz="2000" kern="1200">
        <a:solidFill>
          <a:srgbClr val="111111"/>
        </a:solidFill>
        <a:latin typeface="Arial" charset="0"/>
        <a:ea typeface="+mn-ea"/>
        <a:cs typeface="Arial" charset="0"/>
        <a:sym typeface="Arial" charset="0"/>
      </a:defRPr>
    </a:lvl6pPr>
    <a:lvl7pPr marL="2743200" algn="l" defTabSz="914400" rtl="0" eaLnBrk="1" latinLnBrk="0" hangingPunct="1">
      <a:defRPr sz="2000" kern="1200">
        <a:solidFill>
          <a:srgbClr val="111111"/>
        </a:solidFill>
        <a:latin typeface="Arial" charset="0"/>
        <a:ea typeface="+mn-ea"/>
        <a:cs typeface="Arial" charset="0"/>
        <a:sym typeface="Arial" charset="0"/>
      </a:defRPr>
    </a:lvl7pPr>
    <a:lvl8pPr marL="3200400" algn="l" defTabSz="914400" rtl="0" eaLnBrk="1" latinLnBrk="0" hangingPunct="1">
      <a:defRPr sz="2000" kern="1200">
        <a:solidFill>
          <a:srgbClr val="111111"/>
        </a:solidFill>
        <a:latin typeface="Arial" charset="0"/>
        <a:ea typeface="+mn-ea"/>
        <a:cs typeface="Arial" charset="0"/>
        <a:sym typeface="Arial" charset="0"/>
      </a:defRPr>
    </a:lvl8pPr>
    <a:lvl9pPr marL="3657600" algn="l" defTabSz="914400" rtl="0" eaLnBrk="1" latinLnBrk="0" hangingPunct="1">
      <a:defRPr sz="2000" kern="1200">
        <a:solidFill>
          <a:srgbClr val="111111"/>
        </a:solidFill>
        <a:latin typeface="Arial" charset="0"/>
        <a:ea typeface="+mn-ea"/>
        <a:cs typeface="Arial" charset="0"/>
        <a:sym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5D2"/>
    <a:srgbClr val="EFD511"/>
    <a:srgbClr val="4D4D4D"/>
    <a:srgbClr val="003399"/>
    <a:srgbClr val="0033CC"/>
    <a:srgbClr val="800080"/>
    <a:srgbClr val="1B4777"/>
    <a:srgbClr val="2A6EBB"/>
    <a:srgbClr val="EAEAE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620" autoAdjust="0"/>
    <p:restoredTop sz="90521" autoAdjust="0"/>
  </p:normalViewPr>
  <p:slideViewPr>
    <p:cSldViewPr snapToGrid="0">
      <p:cViewPr varScale="1">
        <p:scale>
          <a:sx n="115" d="100"/>
          <a:sy n="115" d="100"/>
        </p:scale>
        <p:origin x="576" y="108"/>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8" d="100"/>
          <a:sy n="88" d="100"/>
        </p:scale>
        <p:origin x="3054"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55.wmf"/><Relationship Id="rId1" Type="http://schemas.openxmlformats.org/officeDocument/2006/relationships/image" Target="../media/image5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5455"/>
          </a:xfrm>
          <a:prstGeom prst="rect">
            <a:avLst/>
          </a:prstGeom>
        </p:spPr>
        <p:txBody>
          <a:bodyPr vert="horz" lIns="93317" tIns="46659" rIns="93317" bIns="46659" rtlCol="0"/>
          <a:lstStyle>
            <a:lvl1pPr algn="l">
              <a:defRPr sz="1300"/>
            </a:lvl1pPr>
          </a:lstStyle>
          <a:p>
            <a:endParaRPr lang="en-US"/>
          </a:p>
        </p:txBody>
      </p:sp>
      <p:sp>
        <p:nvSpPr>
          <p:cNvPr id="3" name="Date Placeholder 2"/>
          <p:cNvSpPr>
            <a:spLocks noGrp="1"/>
          </p:cNvSpPr>
          <p:nvPr>
            <p:ph type="dt" sz="quarter" idx="1"/>
          </p:nvPr>
        </p:nvSpPr>
        <p:spPr>
          <a:xfrm>
            <a:off x="3978131" y="0"/>
            <a:ext cx="3043343" cy="465455"/>
          </a:xfrm>
          <a:prstGeom prst="rect">
            <a:avLst/>
          </a:prstGeom>
        </p:spPr>
        <p:txBody>
          <a:bodyPr vert="horz" lIns="93317" tIns="46659" rIns="93317" bIns="46659" rtlCol="0"/>
          <a:lstStyle>
            <a:lvl1pPr algn="r">
              <a:defRPr sz="1300"/>
            </a:lvl1pPr>
          </a:lstStyle>
          <a:p>
            <a:fld id="{D03788E1-D00A-4354-A202-0EDD55B1DDC8}" type="datetimeFigureOut">
              <a:rPr lang="en-US" smtClean="0"/>
              <a:pPr/>
              <a:t>5/8/2015</a:t>
            </a:fld>
            <a:endParaRPr lang="en-US"/>
          </a:p>
        </p:txBody>
      </p:sp>
      <p:sp>
        <p:nvSpPr>
          <p:cNvPr id="4" name="Footer Placeholder 3"/>
          <p:cNvSpPr>
            <a:spLocks noGrp="1"/>
          </p:cNvSpPr>
          <p:nvPr>
            <p:ph type="ftr" sz="quarter" idx="2"/>
          </p:nvPr>
        </p:nvSpPr>
        <p:spPr>
          <a:xfrm>
            <a:off x="0" y="8842030"/>
            <a:ext cx="3043343" cy="465455"/>
          </a:xfrm>
          <a:prstGeom prst="rect">
            <a:avLst/>
          </a:prstGeom>
        </p:spPr>
        <p:txBody>
          <a:bodyPr vert="horz" lIns="93317" tIns="46659" rIns="93317" bIns="46659" rtlCol="0" anchor="b"/>
          <a:lstStyle>
            <a:lvl1pPr algn="l">
              <a:defRPr sz="1300"/>
            </a:lvl1pPr>
          </a:lstStyle>
          <a:p>
            <a:endParaRPr lang="en-US"/>
          </a:p>
        </p:txBody>
      </p:sp>
      <p:sp>
        <p:nvSpPr>
          <p:cNvPr id="5" name="Slide Number Placeholder 4"/>
          <p:cNvSpPr>
            <a:spLocks noGrp="1"/>
          </p:cNvSpPr>
          <p:nvPr>
            <p:ph type="sldNum" sz="quarter" idx="3"/>
          </p:nvPr>
        </p:nvSpPr>
        <p:spPr>
          <a:xfrm>
            <a:off x="3978131" y="8842030"/>
            <a:ext cx="3043343" cy="465455"/>
          </a:xfrm>
          <a:prstGeom prst="rect">
            <a:avLst/>
          </a:prstGeom>
        </p:spPr>
        <p:txBody>
          <a:bodyPr vert="horz" lIns="93317" tIns="46659" rIns="93317" bIns="46659" rtlCol="0" anchor="b"/>
          <a:lstStyle>
            <a:lvl1pPr algn="r">
              <a:defRPr sz="1300"/>
            </a:lvl1pPr>
          </a:lstStyle>
          <a:p>
            <a:fld id="{E294027D-E377-4717-89A0-610AB5C3B569}" type="slidenum">
              <a:rPr lang="en-US" smtClean="0"/>
              <a:pPr/>
              <a:t>‹#›</a:t>
            </a:fld>
            <a:endParaRPr lang="en-US"/>
          </a:p>
        </p:txBody>
      </p:sp>
    </p:spTree>
    <p:extLst>
      <p:ext uri="{BB962C8B-B14F-4D97-AF65-F5344CB8AC3E}">
        <p14:creationId xmlns:p14="http://schemas.microsoft.com/office/powerpoint/2010/main" val="74412095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0" name="Rectangle 2"/>
          <p:cNvSpPr>
            <a:spLocks noGrp="1" noChangeArrowheads="1"/>
          </p:cNvSpPr>
          <p:nvPr>
            <p:ph type="hdr" sz="quarter"/>
          </p:nvPr>
        </p:nvSpPr>
        <p:spPr bwMode="auto">
          <a:xfrm>
            <a:off x="0" y="0"/>
            <a:ext cx="3043343" cy="465455"/>
          </a:xfrm>
          <a:prstGeom prst="rect">
            <a:avLst/>
          </a:prstGeom>
          <a:noFill/>
          <a:ln w="9525">
            <a:noFill/>
            <a:miter lim="800000"/>
            <a:headEnd/>
            <a:tailEnd/>
          </a:ln>
          <a:effectLst/>
        </p:spPr>
        <p:txBody>
          <a:bodyPr vert="horz" wrap="square" lIns="93317" tIns="46659" rIns="93317" bIns="46659" numCol="1" anchor="t" anchorCtr="0" compatLnSpc="1">
            <a:prstTxWarp prst="textNoShape">
              <a:avLst/>
            </a:prstTxWarp>
          </a:bodyPr>
          <a:lstStyle>
            <a:lvl1pPr>
              <a:lnSpc>
                <a:spcPct val="100000"/>
              </a:lnSpc>
              <a:spcBef>
                <a:spcPct val="0"/>
              </a:spcBef>
              <a:buClrTx/>
              <a:buSzTx/>
              <a:buFontTx/>
              <a:buNone/>
              <a:defRPr sz="1300">
                <a:solidFill>
                  <a:schemeClr val="tx1"/>
                </a:solidFill>
              </a:defRPr>
            </a:lvl1pPr>
          </a:lstStyle>
          <a:p>
            <a:endParaRPr lang="en-US"/>
          </a:p>
        </p:txBody>
      </p:sp>
      <p:sp>
        <p:nvSpPr>
          <p:cNvPr id="7171" name="Rectangle 3"/>
          <p:cNvSpPr>
            <a:spLocks noGrp="1" noChangeArrowheads="1"/>
          </p:cNvSpPr>
          <p:nvPr>
            <p:ph type="dt" idx="1"/>
          </p:nvPr>
        </p:nvSpPr>
        <p:spPr bwMode="auto">
          <a:xfrm>
            <a:off x="3979757" y="0"/>
            <a:ext cx="3043343" cy="465455"/>
          </a:xfrm>
          <a:prstGeom prst="rect">
            <a:avLst/>
          </a:prstGeom>
          <a:noFill/>
          <a:ln w="9525">
            <a:noFill/>
            <a:miter lim="800000"/>
            <a:headEnd/>
            <a:tailEnd/>
          </a:ln>
          <a:effectLst/>
        </p:spPr>
        <p:txBody>
          <a:bodyPr vert="horz" wrap="square" lIns="93317" tIns="46659" rIns="93317" bIns="46659" numCol="1" anchor="t" anchorCtr="0" compatLnSpc="1">
            <a:prstTxWarp prst="textNoShape">
              <a:avLst/>
            </a:prstTxWarp>
          </a:bodyPr>
          <a:lstStyle>
            <a:lvl1pPr algn="r">
              <a:lnSpc>
                <a:spcPct val="100000"/>
              </a:lnSpc>
              <a:spcBef>
                <a:spcPct val="0"/>
              </a:spcBef>
              <a:buClrTx/>
              <a:buSzTx/>
              <a:buFontTx/>
              <a:buNone/>
              <a:defRPr sz="1300">
                <a:solidFill>
                  <a:schemeClr val="tx1"/>
                </a:solidFill>
              </a:defRPr>
            </a:lvl1pPr>
          </a:lstStyle>
          <a:p>
            <a:endParaRPr lang="en-US"/>
          </a:p>
        </p:txBody>
      </p:sp>
      <p:sp>
        <p:nvSpPr>
          <p:cNvPr id="7172" name="Rectangle 4"/>
          <p:cNvSpPr>
            <a:spLocks noGrp="1" noRot="1" noChangeAspect="1" noChangeArrowheads="1" noTextEdit="1"/>
          </p:cNvSpPr>
          <p:nvPr>
            <p:ph type="sldImg" idx="2"/>
          </p:nvPr>
        </p:nvSpPr>
        <p:spPr bwMode="auto">
          <a:xfrm>
            <a:off x="1184275" y="698500"/>
            <a:ext cx="4654550" cy="3490913"/>
          </a:xfrm>
          <a:prstGeom prst="rect">
            <a:avLst/>
          </a:prstGeom>
          <a:noFill/>
          <a:ln w="9525">
            <a:solidFill>
              <a:srgbClr val="000000"/>
            </a:solidFill>
            <a:miter lim="800000"/>
            <a:headEnd/>
            <a:tailEnd/>
          </a:ln>
          <a:effectLst/>
        </p:spPr>
      </p:sp>
      <p:sp>
        <p:nvSpPr>
          <p:cNvPr id="7173" name="Rectangle 5"/>
          <p:cNvSpPr>
            <a:spLocks noGrp="1" noChangeArrowheads="1"/>
          </p:cNvSpPr>
          <p:nvPr>
            <p:ph type="body" sz="quarter" idx="3"/>
          </p:nvPr>
        </p:nvSpPr>
        <p:spPr bwMode="auto">
          <a:xfrm>
            <a:off x="936414" y="4421823"/>
            <a:ext cx="5150273" cy="4189095"/>
          </a:xfrm>
          <a:prstGeom prst="rect">
            <a:avLst/>
          </a:prstGeom>
          <a:noFill/>
          <a:ln w="9525">
            <a:noFill/>
            <a:miter lim="800000"/>
            <a:headEnd/>
            <a:tailEnd/>
          </a:ln>
          <a:effectLst/>
        </p:spPr>
        <p:txBody>
          <a:bodyPr vert="horz" wrap="square" lIns="93317" tIns="46659" rIns="93317" bIns="46659" numCol="1" anchor="t" anchorCtr="0" compatLnSpc="1">
            <a:prstTxWarp prst="textNoShape">
              <a:avLst/>
            </a:prstTxWarp>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p>
        </p:txBody>
      </p:sp>
      <p:sp>
        <p:nvSpPr>
          <p:cNvPr id="7174" name="Rectangle 6"/>
          <p:cNvSpPr>
            <a:spLocks noGrp="1" noChangeArrowheads="1"/>
          </p:cNvSpPr>
          <p:nvPr>
            <p:ph type="ftr" sz="quarter" idx="4"/>
          </p:nvPr>
        </p:nvSpPr>
        <p:spPr bwMode="auto">
          <a:xfrm>
            <a:off x="0" y="8843645"/>
            <a:ext cx="3043343" cy="465455"/>
          </a:xfrm>
          <a:prstGeom prst="rect">
            <a:avLst/>
          </a:prstGeom>
          <a:noFill/>
          <a:ln w="9525">
            <a:noFill/>
            <a:miter lim="800000"/>
            <a:headEnd/>
            <a:tailEnd/>
          </a:ln>
          <a:effectLst/>
        </p:spPr>
        <p:txBody>
          <a:bodyPr vert="horz" wrap="square" lIns="93317" tIns="46659" rIns="93317" bIns="46659" numCol="1" anchor="b" anchorCtr="0" compatLnSpc="1">
            <a:prstTxWarp prst="textNoShape">
              <a:avLst/>
            </a:prstTxWarp>
          </a:bodyPr>
          <a:lstStyle>
            <a:lvl1pPr>
              <a:lnSpc>
                <a:spcPct val="100000"/>
              </a:lnSpc>
              <a:spcBef>
                <a:spcPct val="0"/>
              </a:spcBef>
              <a:buClrTx/>
              <a:buSzTx/>
              <a:buFontTx/>
              <a:buNone/>
              <a:defRPr sz="1300">
                <a:solidFill>
                  <a:schemeClr val="tx1"/>
                </a:solidFill>
              </a:defRPr>
            </a:lvl1pPr>
          </a:lstStyle>
          <a:p>
            <a:endParaRPr lang="en-US"/>
          </a:p>
        </p:txBody>
      </p:sp>
      <p:sp>
        <p:nvSpPr>
          <p:cNvPr id="7175" name="Rectangle 7"/>
          <p:cNvSpPr>
            <a:spLocks noGrp="1" noChangeArrowheads="1"/>
          </p:cNvSpPr>
          <p:nvPr>
            <p:ph type="sldNum" sz="quarter" idx="5"/>
          </p:nvPr>
        </p:nvSpPr>
        <p:spPr bwMode="auto">
          <a:xfrm>
            <a:off x="3979757" y="8843645"/>
            <a:ext cx="3043343" cy="465455"/>
          </a:xfrm>
          <a:prstGeom prst="rect">
            <a:avLst/>
          </a:prstGeom>
          <a:noFill/>
          <a:ln w="9525">
            <a:noFill/>
            <a:miter lim="800000"/>
            <a:headEnd/>
            <a:tailEnd/>
          </a:ln>
          <a:effectLst/>
        </p:spPr>
        <p:txBody>
          <a:bodyPr vert="horz" wrap="square" lIns="93317" tIns="46659" rIns="93317" bIns="46659" numCol="1" anchor="b" anchorCtr="0" compatLnSpc="1">
            <a:prstTxWarp prst="textNoShape">
              <a:avLst/>
            </a:prstTxWarp>
          </a:bodyPr>
          <a:lstStyle>
            <a:lvl1pPr algn="r">
              <a:lnSpc>
                <a:spcPct val="100000"/>
              </a:lnSpc>
              <a:spcBef>
                <a:spcPct val="0"/>
              </a:spcBef>
              <a:buClrTx/>
              <a:buSzTx/>
              <a:buFontTx/>
              <a:buNone/>
              <a:defRPr sz="1300">
                <a:solidFill>
                  <a:schemeClr val="tx1"/>
                </a:solidFill>
              </a:defRPr>
            </a:lvl1pPr>
          </a:lstStyle>
          <a:p>
            <a:fld id="{06DC071F-B0BE-4952-8BE1-A175998530E2}" type="slidenum">
              <a:rPr lang="en-US"/>
              <a:pPr/>
              <a:t>‹#›</a:t>
            </a:fld>
            <a:endParaRPr lang="en-US"/>
          </a:p>
        </p:txBody>
      </p:sp>
    </p:spTree>
    <p:extLst>
      <p:ext uri="{BB962C8B-B14F-4D97-AF65-F5344CB8AC3E}">
        <p14:creationId xmlns:p14="http://schemas.microsoft.com/office/powerpoint/2010/main" val="3201057505"/>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mn-ea"/>
        <a:cs typeface="+mn-cs"/>
      </a:defRPr>
    </a:lvl1pPr>
    <a:lvl2pPr marL="457200" algn="l" rtl="0" fontAlgn="base">
      <a:spcBef>
        <a:spcPct val="30000"/>
      </a:spcBef>
      <a:spcAft>
        <a:spcPct val="0"/>
      </a:spcAft>
      <a:defRPr sz="1200" kern="1200">
        <a:solidFill>
          <a:schemeClr val="tx1"/>
        </a:solidFill>
        <a:latin typeface="Times New Roman" pitchFamily="18" charset="0"/>
        <a:ea typeface="+mn-ea"/>
        <a:cs typeface="+mn-cs"/>
      </a:defRPr>
    </a:lvl2pPr>
    <a:lvl3pPr marL="914400" algn="l" rtl="0" fontAlgn="base">
      <a:spcBef>
        <a:spcPct val="30000"/>
      </a:spcBef>
      <a:spcAft>
        <a:spcPct val="0"/>
      </a:spcAft>
      <a:defRPr sz="1200" kern="1200">
        <a:solidFill>
          <a:schemeClr val="tx1"/>
        </a:solidFill>
        <a:latin typeface="Times New Roman" pitchFamily="18" charset="0"/>
        <a:ea typeface="+mn-ea"/>
        <a:cs typeface="+mn-cs"/>
      </a:defRPr>
    </a:lvl3pPr>
    <a:lvl4pPr marL="1371600" algn="l" rtl="0" fontAlgn="base">
      <a:spcBef>
        <a:spcPct val="30000"/>
      </a:spcBef>
      <a:spcAft>
        <a:spcPct val="0"/>
      </a:spcAft>
      <a:defRPr sz="1200" kern="1200">
        <a:solidFill>
          <a:schemeClr val="tx1"/>
        </a:solidFill>
        <a:latin typeface="Times New Roman" pitchFamily="18" charset="0"/>
        <a:ea typeface="+mn-ea"/>
        <a:cs typeface="+mn-cs"/>
      </a:defRPr>
    </a:lvl4pPr>
    <a:lvl5pPr marL="1828800" algn="l" rtl="0" fontAlgn="base">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06DC071F-B0BE-4952-8BE1-A175998530E2}" type="slidenum">
              <a:rPr lang="en-US" smtClean="0"/>
              <a:pPr/>
              <a:t>1</a:t>
            </a:fld>
            <a:endParaRPr lang="en-US" dirty="0"/>
          </a:p>
        </p:txBody>
      </p:sp>
    </p:spTree>
    <p:extLst>
      <p:ext uri="{BB962C8B-B14F-4D97-AF65-F5344CB8AC3E}">
        <p14:creationId xmlns:p14="http://schemas.microsoft.com/office/powerpoint/2010/main" val="17660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multi-level</a:t>
            </a:r>
            <a:r>
              <a:rPr lang="en-US" baseline="0" dirty="0" smtClean="0"/>
              <a:t> inverter is complicated in design and control, it has many benefits. </a:t>
            </a:r>
          </a:p>
          <a:p>
            <a:endParaRPr lang="en-US" baseline="0" dirty="0" smtClean="0"/>
          </a:p>
          <a:p>
            <a:r>
              <a:rPr lang="en-US" baseline="0" dirty="0" smtClean="0"/>
              <a:t>The first benefit is it allows </a:t>
            </a:r>
            <a:r>
              <a:rPr lang="en-US" baseline="0" dirty="0" err="1" smtClean="0"/>
              <a:t>mosfet</a:t>
            </a:r>
            <a:r>
              <a:rPr lang="en-US" baseline="0" dirty="0" smtClean="0"/>
              <a:t> switch at lower voltage and therefore </a:t>
            </a:r>
            <a:r>
              <a:rPr lang="en-US" baseline="0" dirty="0" err="1" smtClean="0"/>
              <a:t>Mosfet</a:t>
            </a:r>
            <a:r>
              <a:rPr lang="en-US" baseline="0" dirty="0" smtClean="0"/>
              <a:t> can switch at higher frequency. </a:t>
            </a:r>
          </a:p>
          <a:p>
            <a:r>
              <a:rPr lang="en-US" baseline="0" dirty="0" smtClean="0"/>
              <a:t>Intuitively, it is faster to switch between 0V and 150V than to switch between 0 and 450V</a:t>
            </a:r>
          </a:p>
          <a:p>
            <a:r>
              <a:rPr lang="en-US" baseline="0" dirty="0" smtClean="0"/>
              <a:t>Intel has been constantly reducing their CPU core voltage in order to achieve higher speed. </a:t>
            </a:r>
          </a:p>
          <a:p>
            <a:endParaRPr lang="en-US" baseline="0" dirty="0" smtClean="0"/>
          </a:p>
          <a:p>
            <a:r>
              <a:rPr lang="en-US" dirty="0" smtClean="0"/>
              <a:t>The second</a:t>
            </a:r>
            <a:r>
              <a:rPr lang="en-US" baseline="0" dirty="0" smtClean="0"/>
              <a:t> benefit of multi-levels inverter is it allows using lower voltage </a:t>
            </a:r>
            <a:r>
              <a:rPr lang="en-US" baseline="0" dirty="0" err="1" smtClean="0"/>
              <a:t>mosfet</a:t>
            </a:r>
            <a:r>
              <a:rPr lang="en-US" baseline="0" dirty="0" smtClean="0"/>
              <a:t>, which has lower on resistance, cheaper, lower parasitic, etc. </a:t>
            </a:r>
          </a:p>
          <a:p>
            <a:endParaRPr lang="en-US" baseline="0" dirty="0" smtClean="0"/>
          </a:p>
          <a:p>
            <a:r>
              <a:rPr lang="en-US" baseline="0" dirty="0" smtClean="0"/>
              <a:t>And the third benefit is it reduce dv/</a:t>
            </a:r>
            <a:r>
              <a:rPr lang="en-US" baseline="0" dirty="0" err="1" smtClean="0"/>
              <a:t>dt</a:t>
            </a:r>
            <a:r>
              <a:rPr lang="en-US" baseline="0" dirty="0" smtClean="0"/>
              <a:t> which reduce EMI. </a:t>
            </a:r>
            <a:endParaRPr lang="en-US"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11</a:t>
            </a:fld>
            <a:endParaRPr lang="en-US"/>
          </a:p>
        </p:txBody>
      </p:sp>
    </p:spTree>
    <p:extLst>
      <p:ext uri="{BB962C8B-B14F-4D97-AF65-F5344CB8AC3E}">
        <p14:creationId xmlns:p14="http://schemas.microsoft.com/office/powerpoint/2010/main" val="23877971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second and third features of my design that enable higher</a:t>
            </a:r>
            <a:r>
              <a:rPr lang="en-US" baseline="0" dirty="0" smtClean="0"/>
              <a:t> switching frequency are 3 channels interleaved operation and </a:t>
            </a:r>
            <a:r>
              <a:rPr lang="en-US" baseline="0" dirty="0" err="1" smtClean="0"/>
              <a:t>GaN</a:t>
            </a:r>
            <a:r>
              <a:rPr lang="en-US" baseline="0" dirty="0" smtClean="0"/>
              <a:t> </a:t>
            </a:r>
            <a:r>
              <a:rPr lang="en-US" baseline="0" dirty="0" err="1" smtClean="0"/>
              <a:t>mosfet</a:t>
            </a:r>
            <a:r>
              <a:rPr lang="en-US" baseline="0" dirty="0" smtClean="0"/>
              <a:t>. </a:t>
            </a:r>
          </a:p>
          <a:p>
            <a:endParaRPr lang="en-US" baseline="0" dirty="0" smtClean="0"/>
          </a:p>
          <a:p>
            <a:r>
              <a:rPr lang="en-US" baseline="0" dirty="0" smtClean="0"/>
              <a:t>The 3 channels interleaved operation triples the effective output frequency and make it easy for thermal management. </a:t>
            </a:r>
          </a:p>
          <a:p>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third feature is the use of </a:t>
            </a:r>
            <a:r>
              <a:rPr lang="en-US" baseline="0" dirty="0" err="1" smtClean="0"/>
              <a:t>GaN</a:t>
            </a:r>
            <a:r>
              <a:rPr lang="en-US" baseline="0" dirty="0" smtClean="0"/>
              <a:t> </a:t>
            </a:r>
            <a:r>
              <a:rPr lang="en-US" baseline="0" dirty="0" err="1" smtClean="0"/>
              <a:t>mosfet</a:t>
            </a:r>
            <a:r>
              <a:rPr lang="en-US" baseline="0" dirty="0" smtClean="0"/>
              <a:t> which is famous for high freq. switching capability.</a:t>
            </a:r>
          </a:p>
          <a:p>
            <a:r>
              <a:rPr lang="en-US" baseline="0" dirty="0" smtClean="0"/>
              <a:t>It is well known that </a:t>
            </a:r>
            <a:r>
              <a:rPr lang="en-US" baseline="0" dirty="0" err="1" smtClean="0"/>
              <a:t>GaN</a:t>
            </a:r>
            <a:r>
              <a:rPr lang="en-US" baseline="0" dirty="0" smtClean="0"/>
              <a:t> </a:t>
            </a:r>
            <a:r>
              <a:rPr lang="en-US" baseline="0" dirty="0" err="1" smtClean="0"/>
              <a:t>mosfet</a:t>
            </a:r>
            <a:r>
              <a:rPr lang="en-US" baseline="0" dirty="0" smtClean="0"/>
              <a:t> has lower switching loss, lower parasitic and  capable of switching at higher frequency that the traditional silicon </a:t>
            </a:r>
            <a:r>
              <a:rPr lang="en-US" baseline="0" dirty="0" err="1" smtClean="0"/>
              <a:t>mostfet</a:t>
            </a: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Among all of </a:t>
            </a:r>
            <a:r>
              <a:rPr lang="en-US" baseline="0" dirty="0" err="1" smtClean="0"/>
              <a:t>GaN</a:t>
            </a:r>
            <a:r>
              <a:rPr lang="en-US" baseline="0" dirty="0" smtClean="0"/>
              <a:t> </a:t>
            </a:r>
            <a:r>
              <a:rPr lang="en-US" baseline="0" dirty="0" err="1" smtClean="0"/>
              <a:t>mosfet</a:t>
            </a:r>
            <a:r>
              <a:rPr lang="en-US" baseline="0" dirty="0" smtClean="0"/>
              <a:t> that currently on the market, EPC </a:t>
            </a:r>
            <a:r>
              <a:rPr lang="en-US" baseline="0" dirty="0" err="1" smtClean="0"/>
              <a:t>mosfet</a:t>
            </a:r>
            <a:r>
              <a:rPr lang="en-US" baseline="0" dirty="0" smtClean="0"/>
              <a:t> has lowest parasitic </a:t>
            </a:r>
            <a:r>
              <a:rPr lang="en-US" baseline="0" smtClean="0"/>
              <a:t>package.</a:t>
            </a:r>
            <a:endParaRPr lang="en-US" baseline="0"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Low parasitic inductance is one on the most important figure in designing</a:t>
            </a:r>
            <a:r>
              <a:rPr lang="en-US" baseline="0" dirty="0" smtClean="0"/>
              <a:t> high frequency </a:t>
            </a:r>
            <a:endParaRPr lang="en-US"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12</a:t>
            </a:fld>
            <a:endParaRPr lang="en-US"/>
          </a:p>
        </p:txBody>
      </p:sp>
    </p:spTree>
    <p:extLst>
      <p:ext uri="{BB962C8B-B14F-4D97-AF65-F5344CB8AC3E}">
        <p14:creationId xmlns:p14="http://schemas.microsoft.com/office/powerpoint/2010/main" val="2573232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have built a circuit for</a:t>
            </a:r>
            <a:r>
              <a:rPr lang="en-US" baseline="0" dirty="0" smtClean="0"/>
              <a:t> testing my idea. </a:t>
            </a:r>
          </a:p>
          <a:p>
            <a:r>
              <a:rPr lang="en-US" baseline="0" dirty="0" smtClean="0"/>
              <a:t>Switching tests show that </a:t>
            </a:r>
            <a:r>
              <a:rPr lang="en-US" baseline="0" dirty="0" err="1" smtClean="0"/>
              <a:t>GaN</a:t>
            </a:r>
            <a:r>
              <a:rPr lang="en-US" baseline="0" dirty="0" smtClean="0"/>
              <a:t> </a:t>
            </a:r>
            <a:r>
              <a:rPr lang="en-US" baseline="0" dirty="0" err="1" smtClean="0"/>
              <a:t>mosfet</a:t>
            </a:r>
            <a:r>
              <a:rPr lang="en-US" baseline="0" dirty="0" smtClean="0"/>
              <a:t> can switch really fast compares to normal </a:t>
            </a:r>
            <a:r>
              <a:rPr lang="en-US" baseline="0" dirty="0" err="1" smtClean="0"/>
              <a:t>mosfet</a:t>
            </a:r>
            <a:r>
              <a:rPr lang="en-US" baseline="0" dirty="0" smtClean="0"/>
              <a:t> that I worked with in the past. This confirm what people said about HBG semiconductor.</a:t>
            </a:r>
          </a:p>
          <a:p>
            <a:r>
              <a:rPr lang="en-US" baseline="0" dirty="0" smtClean="0"/>
              <a:t>An issue with the current solution is that it has quite high voltage overshoot, which might kill the </a:t>
            </a:r>
            <a:r>
              <a:rPr lang="en-US" baseline="0" dirty="0" err="1" smtClean="0"/>
              <a:t>mosfet</a:t>
            </a:r>
            <a:r>
              <a:rPr lang="en-US" baseline="0" dirty="0" smtClean="0"/>
              <a:t>. </a:t>
            </a:r>
          </a:p>
          <a:p>
            <a:endParaRPr lang="en-US" baseline="0" dirty="0" smtClean="0"/>
          </a:p>
          <a:p>
            <a:r>
              <a:rPr lang="en-US" baseline="0" dirty="0" smtClean="0"/>
              <a:t>Possible solution that I’m thinking of is increase the falling time to reduce the overshoot but if we increase the switching time, switching loss increase</a:t>
            </a:r>
          </a:p>
          <a:p>
            <a:r>
              <a:rPr lang="en-US" baseline="0" dirty="0" smtClean="0"/>
              <a:t>Other solution may be using of clamping circuit which also increase switching loss. </a:t>
            </a:r>
          </a:p>
          <a:p>
            <a:r>
              <a:rPr lang="en-US" baseline="0" dirty="0" smtClean="0"/>
              <a:t>Or use higher levels inverter which make the circuit much more complicated to a point that it is unpractical</a:t>
            </a:r>
          </a:p>
          <a:p>
            <a:endParaRPr lang="en-US" baseline="0" dirty="0" smtClean="0"/>
          </a:p>
          <a:p>
            <a:r>
              <a:rPr lang="en-US" dirty="0" smtClean="0"/>
              <a:t>A</a:t>
            </a:r>
            <a:r>
              <a:rPr lang="en-US" baseline="0" dirty="0" smtClean="0"/>
              <a:t> very potential improvement to my current solution is to eliminate the DC link like Dr. </a:t>
            </a:r>
            <a:r>
              <a:rPr lang="en-US" baseline="0" dirty="0" err="1" smtClean="0"/>
              <a:t>Toliyat</a:t>
            </a:r>
            <a:r>
              <a:rPr lang="en-US" baseline="0" dirty="0" smtClean="0"/>
              <a:t> solution. Dr. </a:t>
            </a:r>
            <a:r>
              <a:rPr lang="en-US" baseline="0" dirty="0" err="1" smtClean="0"/>
              <a:t>Toliyat</a:t>
            </a:r>
            <a:r>
              <a:rPr lang="en-US" baseline="0" dirty="0" smtClean="0"/>
              <a:t> solution is based on buck-boost converter. My solution is based on buck converter. </a:t>
            </a:r>
          </a:p>
          <a:p>
            <a:r>
              <a:rPr lang="en-US" baseline="0" dirty="0" smtClean="0"/>
              <a:t>If I can come up with a way to eliminate the DC link, it will result in a very novel idea combining the benefit of new technology of </a:t>
            </a:r>
            <a:r>
              <a:rPr lang="en-US" baseline="0" dirty="0" err="1" smtClean="0"/>
              <a:t>GaN</a:t>
            </a:r>
            <a:r>
              <a:rPr lang="en-US" baseline="0" dirty="0" smtClean="0"/>
              <a:t> </a:t>
            </a:r>
            <a:r>
              <a:rPr lang="en-US" baseline="0" dirty="0" err="1" smtClean="0"/>
              <a:t>mosfet</a:t>
            </a:r>
            <a:r>
              <a:rPr lang="en-US" baseline="0" dirty="0" smtClean="0"/>
              <a:t>, high switching circuit and DC link elimination. </a:t>
            </a:r>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13</a:t>
            </a:fld>
            <a:endParaRPr lang="en-US"/>
          </a:p>
        </p:txBody>
      </p:sp>
    </p:spTree>
    <p:extLst>
      <p:ext uri="{BB962C8B-B14F-4D97-AF65-F5344CB8AC3E}">
        <p14:creationId xmlns:p14="http://schemas.microsoft.com/office/powerpoint/2010/main" val="3395906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1200" kern="1200" baseline="0" dirty="0" smtClean="0">
              <a:solidFill>
                <a:schemeClr val="tx1"/>
              </a:solidFill>
              <a:effectLst/>
              <a:latin typeface="Times New Roman" pitchFamily="18" charset="0"/>
              <a:ea typeface="+mn-ea"/>
              <a:cs typeface="+mn-cs"/>
            </a:endParaRPr>
          </a:p>
        </p:txBody>
      </p:sp>
      <p:sp>
        <p:nvSpPr>
          <p:cNvPr id="4" name="Slide Number Placeholder 3"/>
          <p:cNvSpPr>
            <a:spLocks noGrp="1"/>
          </p:cNvSpPr>
          <p:nvPr>
            <p:ph type="sldNum" sz="quarter" idx="10"/>
          </p:nvPr>
        </p:nvSpPr>
        <p:spPr/>
        <p:txBody>
          <a:bodyPr/>
          <a:lstStyle/>
          <a:p>
            <a:fld id="{06DC071F-B0BE-4952-8BE1-A175998530E2}" type="slidenum">
              <a:rPr lang="en-US" smtClean="0"/>
              <a:pPr/>
              <a:t>16</a:t>
            </a:fld>
            <a:endParaRPr lang="en-US" dirty="0"/>
          </a:p>
        </p:txBody>
      </p:sp>
    </p:spTree>
    <p:extLst>
      <p:ext uri="{BB962C8B-B14F-4D97-AF65-F5344CB8AC3E}">
        <p14:creationId xmlns:p14="http://schemas.microsoft.com/office/powerpoint/2010/main" val="1614948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2</a:t>
            </a:fld>
            <a:endParaRPr lang="en-US"/>
          </a:p>
        </p:txBody>
      </p:sp>
    </p:spTree>
    <p:extLst>
      <p:ext uri="{BB962C8B-B14F-4D97-AF65-F5344CB8AC3E}">
        <p14:creationId xmlns:p14="http://schemas.microsoft.com/office/powerpoint/2010/main" val="16796689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cs typeface="Times New Roman"/>
              </a:rPr>
              <a:t>My main motivation is to reduce solar </a:t>
            </a:r>
            <a:r>
              <a:rPr lang="en-US" dirty="0" err="1">
                <a:cs typeface="Times New Roman"/>
              </a:rPr>
              <a:t>pv</a:t>
            </a:r>
            <a:r>
              <a:rPr lang="en-US" dirty="0">
                <a:cs typeface="Times New Roman"/>
              </a:rPr>
              <a:t> system cost.</a:t>
            </a:r>
          </a:p>
          <a:p>
            <a:r>
              <a:rPr lang="en-US" dirty="0">
                <a:cs typeface="Times New Roman"/>
              </a:rPr>
              <a:t>Increasing inverter power density may not lead to reduction of inverter </a:t>
            </a:r>
            <a:r>
              <a:rPr lang="en-US" dirty="0" smtClean="0">
                <a:cs typeface="Times New Roman"/>
              </a:rPr>
              <a:t>manufacturing </a:t>
            </a:r>
            <a:r>
              <a:rPr lang="en-US" dirty="0">
                <a:cs typeface="Times New Roman"/>
              </a:rPr>
              <a:t>cost immediately, although in the future it will. </a:t>
            </a:r>
            <a:endParaRPr lang="en-US" dirty="0" smtClean="0">
              <a:cs typeface="Times New Roman"/>
            </a:endParaRPr>
          </a:p>
          <a:p>
            <a:endParaRPr lang="en-US" dirty="0">
              <a:cs typeface="Times New Roman"/>
            </a:endParaRPr>
          </a:p>
          <a:p>
            <a:r>
              <a:rPr lang="en-US" dirty="0">
                <a:cs typeface="Times New Roman"/>
              </a:rPr>
              <a:t>However I discovered that increasing inverter power density lead to the reduction of other more important cost that is the </a:t>
            </a:r>
            <a:r>
              <a:rPr lang="en-US" dirty="0" err="1">
                <a:cs typeface="Times New Roman"/>
              </a:rPr>
              <a:t>Bos</a:t>
            </a:r>
            <a:r>
              <a:rPr lang="en-US" dirty="0">
                <a:cs typeface="Times New Roman"/>
              </a:rPr>
              <a:t> cost.</a:t>
            </a:r>
          </a:p>
          <a:p>
            <a:endParaRPr lang="en-US" dirty="0" smtClean="0">
              <a:cs typeface="Times New Roman"/>
            </a:endParaRP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This chart from NREL is the cost per watt of PV systems during the past 5 years for Residential, Commercial and Utility Sector of PV market. PV system cost is divided in to 3 primary parts: PV module, Inverter, and Balance of System cost, which is the total of all other costs other than PV module and inverter.</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chart shows that the balance of system cost contributes the biggest percentage of dollar per watt in PV system in 2013</a:t>
            </a:r>
            <a:r>
              <a:rPr lang="en-US" baseline="0" dirty="0" smtClean="0"/>
              <a:t>.</a:t>
            </a:r>
            <a:r>
              <a:rPr lang="en-US" dirty="0">
                <a:cs typeface="Times New Roman"/>
              </a:rPr>
              <a:t/>
            </a:r>
            <a:br>
              <a:rPr lang="en-US" dirty="0">
                <a:cs typeface="Times New Roman"/>
              </a:rPr>
            </a:b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The </a:t>
            </a:r>
            <a:r>
              <a:rPr lang="en-US" baseline="0" dirty="0"/>
              <a:t>majority of cost reduction opportunity is in the BOS cost. </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cs typeface="Times New Roman"/>
              </a:rPr>
              <a:t/>
            </a:r>
            <a:br>
              <a:rPr lang="en-US" dirty="0">
                <a:cs typeface="Times New Roman"/>
              </a:rPr>
            </a:br>
            <a:endParaRPr lang="en-US" baseline="0"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4</a:t>
            </a:fld>
            <a:endParaRPr lang="en-US"/>
          </a:p>
        </p:txBody>
      </p:sp>
    </p:spTree>
    <p:extLst>
      <p:ext uri="{BB962C8B-B14F-4D97-AF65-F5344CB8AC3E}">
        <p14:creationId xmlns:p14="http://schemas.microsoft.com/office/powerpoint/2010/main" val="650906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cs typeface="Times New Roman"/>
              </a:rPr>
              <a:t>Interestingly, </a:t>
            </a:r>
            <a:r>
              <a:rPr lang="en-US" baseline="0" dirty="0" smtClean="0"/>
              <a:t>BOS </a:t>
            </a:r>
            <a:r>
              <a:rPr lang="en-US" baseline="0" dirty="0"/>
              <a:t>cost is correlated to the inverter power density. </a:t>
            </a:r>
          </a:p>
          <a:p>
            <a:r>
              <a:rPr lang="en-US" baseline="0" dirty="0"/>
              <a:t>Inverter weight not only affect material and manufacturing cost for supplier but it also affects the costs of shipping, installation and maintenance, </a:t>
            </a:r>
            <a:r>
              <a:rPr lang="en-US" baseline="0" dirty="0" smtClean="0"/>
              <a:t>significantly</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Large inverter requires concrete, crane for installation, while small inverter can be easily installed by man into existing building infrastructure.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Small inverter simplify the installation and maintenance because it’s more easily replaced when fail</a:t>
            </a:r>
            <a:r>
              <a:rPr lang="en-US" baseline="0" dirty="0" smtClean="0"/>
              <a:t>.</a:t>
            </a:r>
            <a:r>
              <a:rPr lang="en-US" dirty="0">
                <a:cs typeface="Times New Roman"/>
              </a:rPr>
              <a:t/>
            </a:r>
            <a:br>
              <a:rPr lang="en-US" dirty="0">
                <a:cs typeface="Times New Roman"/>
              </a:rPr>
            </a:br>
            <a:endParaRPr lang="en-US" baseline="0"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Increasing inverter power density can lead to significant cost reduction for PV system. This is my main motivation. </a:t>
            </a:r>
          </a:p>
          <a:p>
            <a:r>
              <a:rPr lang="en-US" dirty="0">
                <a:cs typeface="Times New Roman"/>
              </a:rPr>
              <a:t/>
            </a:r>
            <a:br>
              <a:rPr lang="en-US" dirty="0">
                <a:cs typeface="Times New Roman"/>
              </a:rPr>
            </a:br>
            <a:endParaRPr lang="en-US" baseline="0"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5</a:t>
            </a:fld>
            <a:endParaRPr lang="en-US"/>
          </a:p>
        </p:txBody>
      </p:sp>
    </p:spTree>
    <p:extLst>
      <p:ext uri="{BB962C8B-B14F-4D97-AF65-F5344CB8AC3E}">
        <p14:creationId xmlns:p14="http://schemas.microsoft.com/office/powerpoint/2010/main" val="3590206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 will try</a:t>
            </a:r>
            <a:r>
              <a:rPr lang="en-US" baseline="0" dirty="0" smtClean="0"/>
              <a:t> to increase power density of solar inverter. </a:t>
            </a:r>
          </a:p>
          <a:p>
            <a:r>
              <a:rPr lang="en-US" baseline="0" dirty="0" smtClean="0"/>
              <a:t>I will design &amp; prototype a high power density inverter following the Little box challenge contest by Google and IEEE. </a:t>
            </a:r>
          </a:p>
          <a:p>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6</a:t>
            </a:fld>
            <a:endParaRPr lang="en-US"/>
          </a:p>
        </p:txBody>
      </p:sp>
    </p:spTree>
    <p:extLst>
      <p:ext uri="{BB962C8B-B14F-4D97-AF65-F5344CB8AC3E}">
        <p14:creationId xmlns:p14="http://schemas.microsoft.com/office/powerpoint/2010/main" val="14827139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Times New Roman" pitchFamily="18" charset="0"/>
                <a:ea typeface="+mn-ea"/>
                <a:cs typeface="+mn-cs"/>
              </a:rPr>
              <a:t>On studying commercial solar inverters, one fact that becomes obvious is that the bulk of the system, that is its volume and weight, comprises primarily cooling and passive energy storage elements. Semiconductor devices, on the other hand, occupy only a small fraction of the total footprint.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well-known technique focus on reducing </a:t>
            </a:r>
            <a:r>
              <a:rPr lang="en-US" sz="1200" kern="1200" baseline="0" dirty="0" smtClean="0">
                <a:solidFill>
                  <a:schemeClr val="tx1"/>
                </a:solidFill>
                <a:effectLst/>
                <a:latin typeface="Times New Roman" pitchFamily="18" charset="0"/>
                <a:ea typeface="+mn-ea"/>
                <a:cs typeface="+mn-cs"/>
              </a:rPr>
              <a:t>passive </a:t>
            </a:r>
            <a:r>
              <a:rPr lang="en-US" sz="1200" kern="1200" dirty="0" smtClean="0">
                <a:solidFill>
                  <a:schemeClr val="tx1"/>
                </a:solidFill>
                <a:effectLst/>
                <a:latin typeface="Times New Roman" pitchFamily="18" charset="0"/>
                <a:ea typeface="+mn-ea"/>
                <a:cs typeface="+mn-cs"/>
              </a:rPr>
              <a:t>energy storage elements by raising the switching frequency. When switching frequency increase, the amount of energy that the circuit has</a:t>
            </a:r>
            <a:r>
              <a:rPr lang="en-US" sz="1200" kern="1200" baseline="0" dirty="0" smtClean="0">
                <a:solidFill>
                  <a:schemeClr val="tx1"/>
                </a:solidFill>
                <a:effectLst/>
                <a:latin typeface="Times New Roman" pitchFamily="18" charset="0"/>
                <a:ea typeface="+mn-ea"/>
                <a:cs typeface="+mn-cs"/>
              </a:rPr>
              <a:t> to</a:t>
            </a:r>
            <a:r>
              <a:rPr lang="en-US" sz="1200" kern="1200" dirty="0" smtClean="0">
                <a:solidFill>
                  <a:schemeClr val="tx1"/>
                </a:solidFill>
                <a:effectLst/>
                <a:latin typeface="Times New Roman" pitchFamily="18" charset="0"/>
                <a:ea typeface="+mn-ea"/>
                <a:cs typeface="+mn-cs"/>
              </a:rPr>
              <a:t> handled every cycle decrease.</a:t>
            </a:r>
            <a:r>
              <a:rPr lang="en-US" sz="1200" kern="1200" baseline="0" dirty="0" smtClean="0">
                <a:solidFill>
                  <a:schemeClr val="tx1"/>
                </a:solidFill>
                <a:effectLst/>
                <a:latin typeface="Times New Roman" pitchFamily="18" charset="0"/>
                <a:ea typeface="+mn-ea"/>
                <a:cs typeface="+mn-cs"/>
              </a:rPr>
              <a:t> Therefore,</a:t>
            </a:r>
            <a:r>
              <a:rPr lang="en-US" sz="1200" kern="1200" dirty="0" smtClean="0">
                <a:solidFill>
                  <a:schemeClr val="tx1"/>
                </a:solidFill>
                <a:effectLst/>
                <a:latin typeface="Times New Roman" pitchFamily="18" charset="0"/>
                <a:ea typeface="+mn-ea"/>
                <a:cs typeface="+mn-cs"/>
              </a:rPr>
              <a:t> inductance and capacitance requirements reduced.</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For example</a:t>
            </a:r>
            <a:r>
              <a:rPr lang="en-US" sz="1200" kern="1200" baseline="0" dirty="0" smtClean="0">
                <a:solidFill>
                  <a:schemeClr val="tx1"/>
                </a:solidFill>
                <a:effectLst/>
                <a:latin typeface="Times New Roman" pitchFamily="18" charset="0"/>
                <a:ea typeface="+mn-ea"/>
                <a:cs typeface="+mn-cs"/>
              </a:rPr>
              <a:t> </a:t>
            </a:r>
            <a:r>
              <a:rPr lang="en-US" sz="1200" kern="1200" dirty="0" smtClean="0">
                <a:solidFill>
                  <a:schemeClr val="tx1"/>
                </a:solidFill>
                <a:effectLst/>
                <a:latin typeface="Times New Roman" pitchFamily="18" charset="0"/>
                <a:ea typeface="+mn-ea"/>
                <a:cs typeface="+mn-cs"/>
              </a:rPr>
              <a:t>is a simple buck-boost converter on the top right. The buck-boost</a:t>
            </a:r>
            <a:r>
              <a:rPr lang="en-US" sz="1200" kern="1200" baseline="0" dirty="0" smtClean="0">
                <a:solidFill>
                  <a:schemeClr val="tx1"/>
                </a:solidFill>
                <a:effectLst/>
                <a:latin typeface="Times New Roman" pitchFamily="18" charset="0"/>
                <a:ea typeface="+mn-ea"/>
                <a:cs typeface="+mn-cs"/>
              </a:rPr>
              <a:t> converter has 2 states: the on state and the off state. In the on state, inductor takes power from DC source, and in the off state it discharges that power into the load. Apparently, the longer the switching time, the bigger the energy that the inductor has to transfer in each cycle, which results in larger inductance.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The chart on the lower right corner shows</a:t>
            </a:r>
            <a:r>
              <a:rPr lang="en-US" sz="1200" kern="1200" baseline="0" dirty="0" smtClean="0">
                <a:solidFill>
                  <a:schemeClr val="tx1"/>
                </a:solidFill>
                <a:effectLst/>
                <a:latin typeface="Times New Roman" pitchFamily="18" charset="0"/>
                <a:ea typeface="+mn-ea"/>
                <a:cs typeface="+mn-cs"/>
              </a:rPr>
              <a:t> inductor volume decrease quickly with switching frequency. </a:t>
            </a:r>
          </a:p>
          <a:p>
            <a:endParaRPr lang="en-US" sz="1200" kern="1200" dirty="0" smtClean="0">
              <a:solidFill>
                <a:schemeClr val="tx1"/>
              </a:solidFill>
              <a:effectLst/>
              <a:latin typeface="Times New Roman" pitchFamily="18" charset="0"/>
              <a:ea typeface="+mn-ea"/>
              <a:cs typeface="+mn-cs"/>
            </a:endParaRPr>
          </a:p>
          <a:p>
            <a:r>
              <a:rPr lang="en-US" sz="1200" kern="1200" dirty="0" smtClean="0">
                <a:solidFill>
                  <a:schemeClr val="tx1"/>
                </a:solidFill>
                <a:effectLst/>
                <a:latin typeface="Times New Roman" pitchFamily="18" charset="0"/>
                <a:ea typeface="+mn-ea"/>
                <a:cs typeface="+mn-cs"/>
              </a:rPr>
              <a:t>This is a general technique that can applies to all types of converter</a:t>
            </a:r>
            <a:r>
              <a:rPr lang="en-US" sz="1200" kern="1200" baseline="0" dirty="0" smtClean="0">
                <a:solidFill>
                  <a:schemeClr val="tx1"/>
                </a:solidFill>
                <a:effectLst/>
                <a:latin typeface="Times New Roman" pitchFamily="18" charset="0"/>
                <a:ea typeface="+mn-ea"/>
                <a:cs typeface="+mn-cs"/>
              </a:rPr>
              <a:t> from DC/DC to DC/AC. </a:t>
            </a:r>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7</a:t>
            </a:fld>
            <a:endParaRPr lang="en-US"/>
          </a:p>
        </p:txBody>
      </p:sp>
    </p:spTree>
    <p:extLst>
      <p:ext uri="{BB962C8B-B14F-4D97-AF65-F5344CB8AC3E}">
        <p14:creationId xmlns:p14="http://schemas.microsoft.com/office/powerpoint/2010/main" val="132378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a:t>
            </a:r>
            <a:r>
              <a:rPr lang="en-US" baseline="0" dirty="0"/>
              <a:t> n</a:t>
            </a:r>
            <a:r>
              <a:rPr lang="en-US" dirty="0"/>
              <a:t>ew technique</a:t>
            </a:r>
            <a:r>
              <a:rPr lang="en-US" baseline="0" dirty="0"/>
              <a:t> developed by Dr. </a:t>
            </a:r>
            <a:r>
              <a:rPr lang="en-US" baseline="0" dirty="0" err="1"/>
              <a:t>Toliyat</a:t>
            </a:r>
            <a:r>
              <a:rPr lang="en-US" baseline="0" dirty="0"/>
              <a:t> at Texas A&amp;M University, College Station, </a:t>
            </a:r>
            <a:r>
              <a:rPr lang="en-US" baseline="0" dirty="0" err="1" smtClean="0"/>
              <a:t>Tx</a:t>
            </a:r>
            <a:r>
              <a:rPr lang="en-US" baseline="0" dirty="0" smtClean="0"/>
              <a:t> in 2008. Instead of trying to increase the operating frequency, Dr. </a:t>
            </a:r>
            <a:r>
              <a:rPr lang="en-US" baseline="0" dirty="0" err="1" smtClean="0"/>
              <a:t>Toliyat</a:t>
            </a:r>
            <a:r>
              <a:rPr lang="en-US" baseline="0" dirty="0" smtClean="0"/>
              <a:t> trying to eliminate the DC link completely therefore reduce inverter size substantially. Because the bigger part in traditional inverter is the DC link capacitor and choke inductor.</a:t>
            </a:r>
          </a:p>
          <a:p>
            <a:endParaRPr lang="en-US" baseline="0" dirty="0" smtClean="0"/>
          </a:p>
          <a:p>
            <a:r>
              <a:rPr lang="en-US" baseline="0" dirty="0" smtClean="0"/>
              <a:t>The operation is similar to buck-boost converter. On the first state, the inductor takes power from DC source. Then in the final state, it discharges that power into load. </a:t>
            </a:r>
          </a:p>
          <a:p>
            <a:r>
              <a:rPr lang="en-US" baseline="0" dirty="0" smtClean="0"/>
              <a:t>Output voltage is calculated based on how long it take power from DC source and how long it discharge power to load.</a:t>
            </a:r>
          </a:p>
          <a:p>
            <a:endParaRPr lang="en-US" baseline="0" dirty="0" smtClean="0"/>
          </a:p>
          <a:p>
            <a:r>
              <a:rPr lang="en-US" baseline="0" dirty="0" smtClean="0"/>
              <a:t>The </a:t>
            </a:r>
            <a:r>
              <a:rPr lang="en-US" baseline="0" dirty="0"/>
              <a:t>biggest disadvantage is that this topology requires bidirectional switching components, which is expensive, and non-standard. </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The invention has been commercialized by Ideal Power </a:t>
            </a:r>
            <a:r>
              <a:rPr lang="en-US" baseline="0" dirty="0" smtClean="0"/>
              <a:t>Converters </a:t>
            </a:r>
            <a:r>
              <a:rPr lang="en-US" baseline="0" dirty="0"/>
              <a:t>corporation. According to the company, their inverters achieve 10x improvement in power density compares with traditional transformer based inverter.</a:t>
            </a:r>
          </a:p>
          <a:p>
            <a:endParaRPr lang="en-US" dirty="0" smtClean="0">
              <a:cs typeface="Times New Roman"/>
            </a:endParaRPr>
          </a:p>
          <a:p>
            <a:endParaRPr lang="en-US" dirty="0"/>
          </a:p>
        </p:txBody>
      </p:sp>
      <p:sp>
        <p:nvSpPr>
          <p:cNvPr id="4" name="Slide Number Placeholder 3"/>
          <p:cNvSpPr>
            <a:spLocks noGrp="1"/>
          </p:cNvSpPr>
          <p:nvPr>
            <p:ph type="sldNum" sz="quarter" idx="10"/>
          </p:nvPr>
        </p:nvSpPr>
        <p:spPr/>
        <p:txBody>
          <a:bodyPr/>
          <a:lstStyle/>
          <a:p>
            <a:fld id="{06DC071F-B0BE-4952-8BE1-A175998530E2}" type="slidenum">
              <a:rPr lang="en-US" smtClean="0"/>
              <a:pPr/>
              <a:t>8</a:t>
            </a:fld>
            <a:endParaRPr lang="en-US"/>
          </a:p>
        </p:txBody>
      </p:sp>
    </p:spTree>
    <p:extLst>
      <p:ext uri="{BB962C8B-B14F-4D97-AF65-F5344CB8AC3E}">
        <p14:creationId xmlns:p14="http://schemas.microsoft.com/office/powerpoint/2010/main" val="9200388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unexpected benefit when</a:t>
            </a:r>
            <a:r>
              <a:rPr lang="en-US" baseline="0" dirty="0" smtClean="0"/>
              <a:t> increasing inverter power density is improving reliability</a:t>
            </a:r>
            <a:r>
              <a:rPr lang="en-US" dirty="0" smtClean="0"/>
              <a:t>.</a:t>
            </a:r>
            <a:endParaRPr lang="en-US" baseline="0" dirty="0" smtClean="0"/>
          </a:p>
          <a:p>
            <a:endParaRPr lang="en-US" dirty="0" smtClean="0"/>
          </a:p>
          <a:p>
            <a:r>
              <a:rPr lang="en-US" dirty="0" smtClean="0"/>
              <a:t>According to Sandia</a:t>
            </a:r>
            <a:r>
              <a:rPr lang="en-US" baseline="0" dirty="0" smtClean="0"/>
              <a:t> Labs PV Inverter Reliability report, electrolytic capacitors, which used inside most inverters, are the primary cause of system failure. </a:t>
            </a:r>
          </a:p>
          <a:p>
            <a:endParaRPr lang="en-US" baseline="0" dirty="0" smtClean="0"/>
          </a:p>
          <a:p>
            <a:r>
              <a:rPr lang="en-US" baseline="0" dirty="0" smtClean="0"/>
              <a:t>High power density inverter has lower requirement for capacitor. Therefore film capacitors can be used replacing electrolytic capacitor. Film capacitor has much longer lifetime. </a:t>
            </a:r>
          </a:p>
          <a:p>
            <a:endParaRPr lang="en-US" baseline="0"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9</a:t>
            </a:fld>
            <a:endParaRPr lang="en-US"/>
          </a:p>
        </p:txBody>
      </p:sp>
    </p:spTree>
    <p:extLst>
      <p:ext uri="{BB962C8B-B14F-4D97-AF65-F5344CB8AC3E}">
        <p14:creationId xmlns:p14="http://schemas.microsoft.com/office/powerpoint/2010/main" val="12931512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r>
              <a:rPr lang="en-US" dirty="0" smtClean="0"/>
              <a:t>This is my initial design. There are 3 factors in the design that enable very</a:t>
            </a:r>
            <a:r>
              <a:rPr lang="en-US" baseline="0" dirty="0" smtClean="0"/>
              <a:t> high frequency operation of the inverter: Multi-levels inverter, 3 channels interleaved, and EPC </a:t>
            </a:r>
            <a:r>
              <a:rPr lang="en-US" baseline="0" dirty="0" err="1" smtClean="0"/>
              <a:t>GaN</a:t>
            </a:r>
            <a:r>
              <a:rPr lang="en-US" baseline="0" dirty="0" smtClean="0"/>
              <a:t> </a:t>
            </a:r>
            <a:r>
              <a:rPr lang="en-US" baseline="0" dirty="0" err="1" smtClean="0"/>
              <a:t>mosfet</a:t>
            </a:r>
            <a:r>
              <a:rPr lang="en-US" baseline="0" dirty="0" smtClean="0"/>
              <a:t> which is a </a:t>
            </a:r>
            <a:r>
              <a:rPr lang="en-US" baseline="0" dirty="0" err="1" smtClean="0"/>
              <a:t>mosfet</a:t>
            </a:r>
            <a:r>
              <a:rPr lang="en-US" baseline="0" dirty="0" smtClean="0"/>
              <a:t> from high band gap semiconductor.</a:t>
            </a:r>
            <a:endParaRPr lang="en-US" dirty="0" smtClean="0"/>
          </a:p>
          <a:p>
            <a:endParaRPr lang="en-US" dirty="0" smtClean="0"/>
          </a:p>
          <a:p>
            <a:endParaRPr lang="en-US" dirty="0" smtClean="0"/>
          </a:p>
        </p:txBody>
      </p:sp>
      <p:sp>
        <p:nvSpPr>
          <p:cNvPr id="4" name="Slide Number Placeholder 3"/>
          <p:cNvSpPr>
            <a:spLocks noGrp="1"/>
          </p:cNvSpPr>
          <p:nvPr>
            <p:ph type="sldNum" sz="quarter" idx="10"/>
          </p:nvPr>
        </p:nvSpPr>
        <p:spPr/>
        <p:txBody>
          <a:bodyPr/>
          <a:lstStyle/>
          <a:p>
            <a:fld id="{06DC071F-B0BE-4952-8BE1-A175998530E2}" type="slidenum">
              <a:rPr lang="en-US" smtClean="0"/>
              <a:pPr/>
              <a:t>10</a:t>
            </a:fld>
            <a:endParaRPr lang="en-US"/>
          </a:p>
        </p:txBody>
      </p:sp>
    </p:spTree>
    <p:extLst>
      <p:ext uri="{BB962C8B-B14F-4D97-AF65-F5344CB8AC3E}">
        <p14:creationId xmlns:p14="http://schemas.microsoft.com/office/powerpoint/2010/main" val="33762241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61446" name="Text Placeholder 2"/>
          <p:cNvSpPr>
            <a:spLocks noGrp="1"/>
          </p:cNvSpPr>
          <p:nvPr>
            <p:ph type="subTitle" idx="1"/>
          </p:nvPr>
        </p:nvSpPr>
        <p:spPr>
          <a:xfrm>
            <a:off x="239713" y="5460177"/>
            <a:ext cx="6400800" cy="532907"/>
          </a:xfrm>
        </p:spPr>
        <p:txBody>
          <a:bodyPr/>
          <a:lstStyle>
            <a:lvl1pPr marL="0" indent="0">
              <a:buFont typeface="Arial" charset="0"/>
              <a:buNone/>
              <a:defRPr smtClean="0">
                <a:solidFill>
                  <a:srgbClr val="7F7F7F"/>
                </a:solidFill>
                <a:latin typeface="Tahoma" pitchFamily="34" charset="0"/>
              </a:defRPr>
            </a:lvl1pPr>
          </a:lstStyle>
          <a:p>
            <a:r>
              <a:rPr lang="en-US" smtClean="0"/>
              <a:t>Click to edit Master subtitle style</a:t>
            </a:r>
          </a:p>
        </p:txBody>
      </p:sp>
      <p:sp>
        <p:nvSpPr>
          <p:cNvPr id="61447" name="Title Placeholder 10"/>
          <p:cNvSpPr>
            <a:spLocks noGrp="1"/>
          </p:cNvSpPr>
          <p:nvPr>
            <p:ph type="ctrTitle"/>
          </p:nvPr>
        </p:nvSpPr>
        <p:spPr>
          <a:xfrm>
            <a:off x="200025" y="3943932"/>
            <a:ext cx="7772400" cy="1471837"/>
          </a:xfrm>
        </p:spPr>
        <p:txBody>
          <a:bodyPr anchor="b"/>
          <a:lstStyle>
            <a:lvl1pPr>
              <a:defRPr smtClean="0">
                <a:latin typeface="Tahoma" pitchFamily="34" charset="0"/>
              </a:defRPr>
            </a:lvl1pPr>
          </a:lstStyle>
          <a:p>
            <a:r>
              <a:rPr lang="en-US" smtClean="0"/>
              <a:t>Click to edit Master title style</a:t>
            </a:r>
            <a:endParaRPr smtClean="0"/>
          </a:p>
        </p:txBody>
      </p:sp>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00026" y="0"/>
            <a:ext cx="8788853" cy="833480"/>
          </a:xfrm>
        </p:spPr>
        <p:txBody>
          <a:bodyPr/>
          <a:lstStyle/>
          <a:p>
            <a:r>
              <a:rPr lang="en-US" smtClean="0"/>
              <a:t>Click to edit Master title style</a:t>
            </a:r>
            <a:endParaRPr lang="en-US"/>
          </a:p>
        </p:txBody>
      </p:sp>
      <p:sp>
        <p:nvSpPr>
          <p:cNvPr id="3" name="Content Placeholder 2"/>
          <p:cNvSpPr>
            <a:spLocks noGrp="1"/>
          </p:cNvSpPr>
          <p:nvPr>
            <p:ph idx="1"/>
          </p:nvPr>
        </p:nvSpPr>
        <p:spPr>
          <a:xfrm>
            <a:off x="200026" y="979136"/>
            <a:ext cx="8788853" cy="587886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2.emf"/><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ext Placeholder 2"/>
          <p:cNvSpPr>
            <a:spLocks noGrp="1"/>
          </p:cNvSpPr>
          <p:nvPr>
            <p:ph type="body" idx="1"/>
          </p:nvPr>
        </p:nvSpPr>
        <p:spPr bwMode="auto">
          <a:xfrm>
            <a:off x="200026" y="987879"/>
            <a:ext cx="8788853" cy="5870121"/>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1027" name="Title Placeholder 10"/>
          <p:cNvSpPr>
            <a:spLocks noGrp="1"/>
          </p:cNvSpPr>
          <p:nvPr>
            <p:ph type="title"/>
          </p:nvPr>
        </p:nvSpPr>
        <p:spPr bwMode="auto">
          <a:xfrm>
            <a:off x="200026" y="0"/>
            <a:ext cx="8788853" cy="83348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pic>
        <p:nvPicPr>
          <p:cNvPr id="4" name="Picture 4" descr="Oregon Institute of Technology"/>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222830" y="6443121"/>
            <a:ext cx="1921170" cy="396242"/>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cxnSpLocks noChangeShapeType="1"/>
          </p:cNvCxnSpPr>
          <p:nvPr userDrawn="1"/>
        </p:nvCxnSpPr>
        <p:spPr bwMode="auto">
          <a:xfrm flipH="1">
            <a:off x="200026" y="6461758"/>
            <a:ext cx="6935560" cy="11268"/>
          </a:xfrm>
          <a:prstGeom prst="line">
            <a:avLst/>
          </a:prstGeom>
          <a:noFill/>
          <a:ln w="34925" cap="rnd" algn="ctr">
            <a:solidFill>
              <a:schemeClr val="tx1"/>
            </a:solidFill>
            <a:prstDash val="sysDot"/>
            <a:round/>
            <a:headEnd/>
            <a:tailEnd/>
          </a:ln>
        </p:spPr>
      </p:cxnSp>
      <p:pic>
        <p:nvPicPr>
          <p:cNvPr id="6" name="Picture 83"/>
          <p:cNvPicPr>
            <a:picLocks noChangeAspect="1" noChangeArrowheads="1"/>
          </p:cNvPicPr>
          <p:nvPr userDrawn="1"/>
        </p:nvPicPr>
        <p:blipFill>
          <a:blip r:embed="rId5" cstate="print"/>
          <a:srcRect/>
          <a:stretch>
            <a:fillRect/>
          </a:stretch>
        </p:blipFill>
        <p:spPr bwMode="auto">
          <a:xfrm>
            <a:off x="293689" y="6574629"/>
            <a:ext cx="1608137" cy="133226"/>
          </a:xfrm>
          <a:prstGeom prst="rect">
            <a:avLst/>
          </a:prstGeom>
          <a:noFill/>
          <a:ln w="9525" algn="ctr">
            <a:noFill/>
            <a:miter lim="800000"/>
            <a:headEnd/>
            <a:tailEnd/>
          </a:ln>
        </p:spPr>
      </p:pic>
      <p:sp>
        <p:nvSpPr>
          <p:cNvPr id="7" name="TextBox 6"/>
          <p:cNvSpPr txBox="1"/>
          <p:nvPr userDrawn="1"/>
        </p:nvSpPr>
        <p:spPr>
          <a:xfrm>
            <a:off x="3273878" y="6502742"/>
            <a:ext cx="3061608" cy="276999"/>
          </a:xfrm>
          <a:prstGeom prst="rect">
            <a:avLst/>
          </a:prstGeom>
          <a:noFill/>
        </p:spPr>
        <p:txBody>
          <a:bodyPr wrap="square" rtlCol="0">
            <a:spAutoFit/>
          </a:bodyPr>
          <a:lstStyle/>
          <a:p>
            <a:pPr>
              <a:buNone/>
            </a:pPr>
            <a:r>
              <a:rPr lang="en-US" sz="1600" b="1" dirty="0" smtClean="0">
                <a:solidFill>
                  <a:schemeClr val="bg1">
                    <a:lumMod val="50000"/>
                  </a:schemeClr>
                </a:solidFill>
              </a:rPr>
              <a:t>High</a:t>
            </a:r>
            <a:r>
              <a:rPr lang="en-US" sz="1600" b="1" baseline="0" dirty="0" smtClean="0">
                <a:solidFill>
                  <a:schemeClr val="bg1">
                    <a:lumMod val="50000"/>
                  </a:schemeClr>
                </a:solidFill>
              </a:rPr>
              <a:t> Power Density Inverter</a:t>
            </a:r>
            <a:endParaRPr lang="en-US" sz="1600" b="1" dirty="0">
              <a:solidFill>
                <a:schemeClr val="bg1">
                  <a:lumMod val="50000"/>
                </a:schemeClr>
              </a:solidFill>
            </a:endParaRPr>
          </a:p>
        </p:txBody>
      </p:sp>
    </p:spTree>
  </p:cSld>
  <p:clrMap bg1="lt1" tx1="dk1" bg2="lt2" tx2="dk2" accent1="accent1" accent2="accent2" accent3="accent3" accent4="accent4" accent5="accent5" accent6="accent6" hlink="hlink" folHlink="folHlink"/>
  <p:sldLayoutIdLst>
    <p:sldLayoutId id="2147483665" r:id="rId1"/>
    <p:sldLayoutId id="2147483667" r:id="rId2"/>
  </p:sldLayoutIdLst>
  <p:transition>
    <p:fade/>
  </p:transition>
  <p:timing>
    <p:tnLst>
      <p:par>
        <p:cTn id="1" dur="indefinite" restart="never" nodeType="tmRoot"/>
      </p:par>
    </p:tnLst>
  </p:timing>
  <p:hf hdr="0" ftr="0" dt="0"/>
  <p:txStyles>
    <p:titleStyle>
      <a:lvl1pPr algn="l" rtl="0" eaLnBrk="1" fontAlgn="base" hangingPunct="1">
        <a:spcBef>
          <a:spcPct val="0"/>
        </a:spcBef>
        <a:spcAft>
          <a:spcPct val="0"/>
        </a:spcAft>
        <a:defRPr lang="en-US" sz="2800" b="1" kern="1200">
          <a:solidFill>
            <a:srgbClr val="404040"/>
          </a:solidFill>
          <a:latin typeface="Calibri" panose="020F0502020204030204" pitchFamily="34" charset="0"/>
          <a:ea typeface="+mj-ea"/>
          <a:cs typeface="+mj-cs"/>
        </a:defRPr>
      </a:lvl1pPr>
      <a:lvl2pPr algn="l" rtl="0" eaLnBrk="1" fontAlgn="base" hangingPunct="1">
        <a:spcBef>
          <a:spcPct val="0"/>
        </a:spcBef>
        <a:spcAft>
          <a:spcPct val="0"/>
        </a:spcAft>
        <a:defRPr sz="2600" b="1">
          <a:solidFill>
            <a:srgbClr val="404040"/>
          </a:solidFill>
          <a:latin typeface="Arial" charset="0"/>
        </a:defRPr>
      </a:lvl2pPr>
      <a:lvl3pPr algn="l" rtl="0" eaLnBrk="1" fontAlgn="base" hangingPunct="1">
        <a:spcBef>
          <a:spcPct val="0"/>
        </a:spcBef>
        <a:spcAft>
          <a:spcPct val="0"/>
        </a:spcAft>
        <a:defRPr sz="2600" b="1">
          <a:solidFill>
            <a:srgbClr val="404040"/>
          </a:solidFill>
          <a:latin typeface="Arial" charset="0"/>
        </a:defRPr>
      </a:lvl3pPr>
      <a:lvl4pPr algn="l" rtl="0" eaLnBrk="1" fontAlgn="base" hangingPunct="1">
        <a:spcBef>
          <a:spcPct val="0"/>
        </a:spcBef>
        <a:spcAft>
          <a:spcPct val="0"/>
        </a:spcAft>
        <a:defRPr sz="2600" b="1">
          <a:solidFill>
            <a:srgbClr val="404040"/>
          </a:solidFill>
          <a:latin typeface="Arial" charset="0"/>
        </a:defRPr>
      </a:lvl4pPr>
      <a:lvl5pPr algn="l" rtl="0" eaLnBrk="1" fontAlgn="base" hangingPunct="1">
        <a:spcBef>
          <a:spcPct val="0"/>
        </a:spcBef>
        <a:spcAft>
          <a:spcPct val="0"/>
        </a:spcAft>
        <a:defRPr sz="2600" b="1">
          <a:solidFill>
            <a:srgbClr val="404040"/>
          </a:solidFill>
          <a:latin typeface="Arial" charset="0"/>
        </a:defRPr>
      </a:lvl5pPr>
      <a:lvl6pPr marL="457200" algn="l" rtl="0" eaLnBrk="1" fontAlgn="base" hangingPunct="1">
        <a:lnSpc>
          <a:spcPts val="3000"/>
        </a:lnSpc>
        <a:spcBef>
          <a:spcPct val="0"/>
        </a:spcBef>
        <a:spcAft>
          <a:spcPct val="0"/>
        </a:spcAft>
        <a:defRPr sz="3000" b="1">
          <a:solidFill>
            <a:srgbClr val="404040"/>
          </a:solidFill>
          <a:latin typeface="Tahoma" pitchFamily="34" charset="0"/>
        </a:defRPr>
      </a:lvl6pPr>
      <a:lvl7pPr marL="914400" algn="l" rtl="0" eaLnBrk="1" fontAlgn="base" hangingPunct="1">
        <a:lnSpc>
          <a:spcPts val="3000"/>
        </a:lnSpc>
        <a:spcBef>
          <a:spcPct val="0"/>
        </a:spcBef>
        <a:spcAft>
          <a:spcPct val="0"/>
        </a:spcAft>
        <a:defRPr sz="3000" b="1">
          <a:solidFill>
            <a:srgbClr val="404040"/>
          </a:solidFill>
          <a:latin typeface="Tahoma" pitchFamily="34" charset="0"/>
        </a:defRPr>
      </a:lvl7pPr>
      <a:lvl8pPr marL="1371600" algn="l" rtl="0" eaLnBrk="1" fontAlgn="base" hangingPunct="1">
        <a:lnSpc>
          <a:spcPts val="3000"/>
        </a:lnSpc>
        <a:spcBef>
          <a:spcPct val="0"/>
        </a:spcBef>
        <a:spcAft>
          <a:spcPct val="0"/>
        </a:spcAft>
        <a:defRPr sz="3000" b="1">
          <a:solidFill>
            <a:srgbClr val="404040"/>
          </a:solidFill>
          <a:latin typeface="Tahoma" pitchFamily="34" charset="0"/>
        </a:defRPr>
      </a:lvl8pPr>
      <a:lvl9pPr marL="1828800" algn="l" rtl="0" eaLnBrk="1" fontAlgn="base" hangingPunct="1">
        <a:lnSpc>
          <a:spcPts val="3000"/>
        </a:lnSpc>
        <a:spcBef>
          <a:spcPct val="0"/>
        </a:spcBef>
        <a:spcAft>
          <a:spcPct val="0"/>
        </a:spcAft>
        <a:defRPr sz="3000" b="1">
          <a:solidFill>
            <a:srgbClr val="404040"/>
          </a:solidFill>
          <a:latin typeface="Tahoma" pitchFamily="34" charset="0"/>
        </a:defRPr>
      </a:lvl9pPr>
    </p:titleStyle>
    <p:body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9.png"/><Relationship Id="rId7"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3.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oleObject" Target="../embeddings/oleObject2.bin"/><Relationship Id="rId7"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55.wmf"/><Relationship Id="rId4" Type="http://schemas.openxmlformats.org/officeDocument/2006/relationships/image" Target="../media/image54.wmf"/><Relationship Id="rId9" Type="http://schemas.openxmlformats.org/officeDocument/2006/relationships/oleObject" Target="../embeddings/oleObject3.bin"/></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gif"/><Relationship Id="rId7" Type="http://schemas.openxmlformats.org/officeDocument/2006/relationships/image" Target="../media/image3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7015" y="4777838"/>
            <a:ext cx="4580531" cy="1018020"/>
          </a:xfrm>
        </p:spPr>
        <p:txBody>
          <a:bodyPr/>
          <a:lstStyle/>
          <a:p>
            <a:pPr algn="ctr"/>
            <a:r>
              <a:rPr lang="en-US" sz="1400" dirty="0" smtClean="0"/>
              <a:t/>
            </a:r>
            <a:br>
              <a:rPr lang="en-US" sz="1400" dirty="0" smtClean="0"/>
            </a:br>
            <a:endParaRPr lang="en-US" sz="1400" dirty="0" smtClean="0"/>
          </a:p>
          <a:p>
            <a:pPr algn="ctr"/>
            <a:endParaRPr lang="en-US" sz="1400" dirty="0" smtClean="0"/>
          </a:p>
          <a:p>
            <a:pPr algn="ctr"/>
            <a:r>
              <a:rPr lang="en-US" sz="1400" dirty="0" smtClean="0"/>
              <a:t>Electrical and Renewable Energy Dept. </a:t>
            </a:r>
          </a:p>
          <a:p>
            <a:endParaRPr lang="en-US" sz="1600" dirty="0"/>
          </a:p>
        </p:txBody>
      </p:sp>
      <p:sp>
        <p:nvSpPr>
          <p:cNvPr id="2" name="Title 1"/>
          <p:cNvSpPr>
            <a:spLocks noGrp="1"/>
          </p:cNvSpPr>
          <p:nvPr>
            <p:ph type="ctrTitle"/>
          </p:nvPr>
        </p:nvSpPr>
        <p:spPr>
          <a:xfrm>
            <a:off x="148683" y="3240221"/>
            <a:ext cx="4844809" cy="1376276"/>
          </a:xfrm>
        </p:spPr>
        <p:txBody>
          <a:bodyPr/>
          <a:lstStyle/>
          <a:p>
            <a:pPr algn="ctr">
              <a:lnSpc>
                <a:spcPct val="150000"/>
              </a:lnSpc>
            </a:pPr>
            <a:r>
              <a:rPr lang="en-US" sz="2500" dirty="0"/>
              <a:t>High Power </a:t>
            </a:r>
            <a:r>
              <a:rPr lang="en-US" sz="2500" dirty="0" smtClean="0"/>
              <a:t>Density Inverter </a:t>
            </a:r>
            <a:br>
              <a:rPr lang="en-US" sz="2500" dirty="0" smtClean="0"/>
            </a:br>
            <a:r>
              <a:rPr lang="en-US" sz="1800" dirty="0" smtClean="0"/>
              <a:t>for </a:t>
            </a:r>
            <a:r>
              <a:rPr lang="en-US" sz="1800" dirty="0"/>
              <a:t>Solar Power </a:t>
            </a:r>
            <a:r>
              <a:rPr lang="en-US" sz="1800" dirty="0" smtClean="0"/>
              <a:t>Applications</a:t>
            </a:r>
            <a:endParaRPr lang="en-US" sz="1800" dirty="0"/>
          </a:p>
        </p:txBody>
      </p:sp>
      <p:sp>
        <p:nvSpPr>
          <p:cNvPr id="11" name="Subtitle 2"/>
          <p:cNvSpPr txBox="1">
            <a:spLocks/>
          </p:cNvSpPr>
          <p:nvPr/>
        </p:nvSpPr>
        <p:spPr bwMode="auto">
          <a:xfrm>
            <a:off x="1923600" y="5091699"/>
            <a:ext cx="1297259" cy="195149"/>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0" indent="0" algn="l" rtl="0" eaLnBrk="1" fontAlgn="base" hangingPunct="1">
              <a:spcBef>
                <a:spcPct val="20000"/>
              </a:spcBef>
              <a:spcAft>
                <a:spcPct val="30000"/>
              </a:spcAft>
              <a:buClr>
                <a:srgbClr val="6639B7"/>
              </a:buClr>
              <a:buFont typeface="Arial" charset="0"/>
              <a:buNone/>
              <a:defRPr sz="2000" kern="1200" smtClean="0">
                <a:solidFill>
                  <a:srgbClr val="7F7F7F"/>
                </a:solidFill>
                <a:latin typeface="Tahoma"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Arial"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Arial"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Arial"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Arial"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lnSpc>
                <a:spcPct val="100000"/>
              </a:lnSpc>
              <a:buSzTx/>
            </a:pPr>
            <a:r>
              <a:rPr lang="en-US" sz="1200" dirty="0" smtClean="0"/>
              <a:t>May. 2015</a:t>
            </a:r>
          </a:p>
          <a:p>
            <a:pPr>
              <a:lnSpc>
                <a:spcPct val="100000"/>
              </a:lnSpc>
              <a:buSzTx/>
            </a:pPr>
            <a:endParaRPr lang="en-US" sz="1600"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0" y="1047750"/>
            <a:ext cx="7118232" cy="5361469"/>
          </a:xfrm>
          <a:prstGeom prst="rect">
            <a:avLst/>
          </a:prstGeom>
        </p:spPr>
      </p:pic>
      <p:sp>
        <p:nvSpPr>
          <p:cNvPr id="2" name="Title 1"/>
          <p:cNvSpPr>
            <a:spLocks noGrp="1"/>
          </p:cNvSpPr>
          <p:nvPr>
            <p:ph type="title"/>
          </p:nvPr>
        </p:nvSpPr>
        <p:spPr>
          <a:xfrm>
            <a:off x="200026" y="-1"/>
            <a:ext cx="8788853" cy="833480"/>
          </a:xfrm>
        </p:spPr>
        <p:txBody>
          <a:bodyPr/>
          <a:lstStyle/>
          <a:p>
            <a:r>
              <a:rPr lang="en-US" dirty="0" smtClean="0"/>
              <a:t>Proposed Research: Circuit Topology</a:t>
            </a:r>
            <a:endParaRPr lang="en-US" dirty="0"/>
          </a:p>
        </p:txBody>
      </p:sp>
      <p:sp>
        <p:nvSpPr>
          <p:cNvPr id="3" name="Content Placeholder 2"/>
          <p:cNvSpPr>
            <a:spLocks noGrp="1"/>
          </p:cNvSpPr>
          <p:nvPr>
            <p:ph idx="1"/>
          </p:nvPr>
        </p:nvSpPr>
        <p:spPr>
          <a:xfrm>
            <a:off x="4302492" y="708351"/>
            <a:ext cx="4048426" cy="2256229"/>
          </a:xfrm>
        </p:spPr>
        <p:txBody>
          <a:bodyPr/>
          <a:lstStyle/>
          <a:p>
            <a:r>
              <a:rPr lang="en-US" dirty="0"/>
              <a:t>My initial approach follows the traditional </a:t>
            </a:r>
            <a:r>
              <a:rPr lang="en-US" dirty="0" smtClean="0"/>
              <a:t>path, </a:t>
            </a:r>
            <a:r>
              <a:rPr lang="en-US" dirty="0"/>
              <a:t>increase switching </a:t>
            </a:r>
            <a:r>
              <a:rPr lang="en-US" dirty="0" smtClean="0"/>
              <a:t>frequency:</a:t>
            </a:r>
          </a:p>
          <a:p>
            <a:pPr lvl="1"/>
            <a:r>
              <a:rPr lang="en-US" dirty="0" smtClean="0"/>
              <a:t>EPC’s </a:t>
            </a:r>
            <a:r>
              <a:rPr lang="en-US" dirty="0" err="1" smtClean="0"/>
              <a:t>GaN</a:t>
            </a:r>
            <a:r>
              <a:rPr lang="en-US" dirty="0" smtClean="0"/>
              <a:t> </a:t>
            </a:r>
            <a:r>
              <a:rPr lang="en-US" dirty="0" err="1" smtClean="0"/>
              <a:t>mosfet</a:t>
            </a:r>
            <a:endParaRPr lang="en-US" dirty="0" smtClean="0"/>
          </a:p>
          <a:p>
            <a:pPr lvl="1"/>
            <a:r>
              <a:rPr lang="en-US" dirty="0" smtClean="0"/>
              <a:t>Multi-levels inverter</a:t>
            </a:r>
          </a:p>
          <a:p>
            <a:pPr lvl="1"/>
            <a:r>
              <a:rPr lang="en-US" dirty="0" smtClean="0"/>
              <a:t>3 channel interleaved operations.</a:t>
            </a:r>
            <a:endParaRPr lang="en-US" dirty="0"/>
          </a:p>
        </p:txBody>
      </p:sp>
    </p:spTree>
    <p:extLst>
      <p:ext uri="{BB962C8B-B14F-4D97-AF65-F5344CB8AC3E}">
        <p14:creationId xmlns:p14="http://schemas.microsoft.com/office/powerpoint/2010/main" val="258129176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Multi-levels inverter allow higher switching frequency, uses low voltage </a:t>
            </a:r>
            <a:r>
              <a:rPr lang="en-US" dirty="0" err="1" smtClean="0"/>
              <a:t>mosfet</a:t>
            </a:r>
            <a:r>
              <a:rPr lang="en-US" dirty="0" smtClean="0"/>
              <a:t>, reduces dv/</a:t>
            </a:r>
            <a:r>
              <a:rPr lang="en-US" dirty="0" err="1" smtClean="0"/>
              <a:t>dt</a:t>
            </a:r>
            <a:endParaRPr lang="en-US" dirty="0"/>
          </a:p>
        </p:txBody>
      </p:sp>
      <p:pic>
        <p:nvPicPr>
          <p:cNvPr id="7" name="Picture 6"/>
          <p:cNvPicPr>
            <a:picLocks noChangeAspect="1"/>
          </p:cNvPicPr>
          <p:nvPr/>
        </p:nvPicPr>
        <p:blipFill>
          <a:blip r:embed="rId3"/>
          <a:stretch>
            <a:fillRect/>
          </a:stretch>
        </p:blipFill>
        <p:spPr>
          <a:xfrm>
            <a:off x="4367535" y="4657484"/>
            <a:ext cx="5572125" cy="1453414"/>
          </a:xfrm>
          <a:prstGeom prst="rect">
            <a:avLst/>
          </a:prstGeom>
        </p:spPr>
      </p:pic>
      <p:pic>
        <p:nvPicPr>
          <p:cNvPr id="3074" name="Picture 2" descr="http://solar.smps.us/pwm-ac-waveform.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4551606"/>
            <a:ext cx="4021562" cy="184681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89839" y="2063398"/>
            <a:ext cx="3901387" cy="2194530"/>
          </a:xfrm>
          <a:prstGeom prst="rect">
            <a:avLst/>
          </a:prstGeom>
        </p:spPr>
      </p:pic>
      <p:pic>
        <p:nvPicPr>
          <p:cNvPr id="10" name="Picture 9"/>
          <p:cNvPicPr>
            <a:picLocks noChangeAspect="1"/>
          </p:cNvPicPr>
          <p:nvPr/>
        </p:nvPicPr>
        <p:blipFill>
          <a:blip r:embed="rId6"/>
          <a:stretch>
            <a:fillRect/>
          </a:stretch>
        </p:blipFill>
        <p:spPr>
          <a:xfrm>
            <a:off x="5150634" y="1818869"/>
            <a:ext cx="3723184" cy="2732737"/>
          </a:xfrm>
          <a:prstGeom prst="rect">
            <a:avLst/>
          </a:prstGeom>
        </p:spPr>
      </p:pic>
      <p:sp>
        <p:nvSpPr>
          <p:cNvPr id="11" name="Content Placeholder 2"/>
          <p:cNvSpPr>
            <a:spLocks noGrp="1"/>
          </p:cNvSpPr>
          <p:nvPr/>
        </p:nvSpPr>
        <p:spPr bwMode="auto">
          <a:xfrm>
            <a:off x="476432" y="1312398"/>
            <a:ext cx="3312663" cy="272082"/>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solidFill>
                  <a:srgbClr val="0055D2"/>
                </a:solidFill>
              </a:rPr>
              <a:t>Full bridge </a:t>
            </a:r>
            <a:r>
              <a:rPr lang="en-US" b="1" dirty="0" err="1" smtClean="0">
                <a:solidFill>
                  <a:srgbClr val="0055D2"/>
                </a:solidFill>
              </a:rPr>
              <a:t>inveter</a:t>
            </a:r>
            <a:r>
              <a:rPr lang="en-US" b="1" dirty="0" smtClean="0">
                <a:solidFill>
                  <a:srgbClr val="0055D2"/>
                </a:solidFill>
              </a:rPr>
              <a:t> (3 levels)</a:t>
            </a:r>
            <a:endParaRPr lang="en-US" b="1" dirty="0">
              <a:solidFill>
                <a:srgbClr val="0055D2"/>
              </a:solidFill>
            </a:endParaRPr>
          </a:p>
        </p:txBody>
      </p:sp>
      <p:sp>
        <p:nvSpPr>
          <p:cNvPr id="12" name="Content Placeholder 2"/>
          <p:cNvSpPr>
            <a:spLocks noGrp="1"/>
          </p:cNvSpPr>
          <p:nvPr/>
        </p:nvSpPr>
        <p:spPr bwMode="auto">
          <a:xfrm>
            <a:off x="5150634" y="1312398"/>
            <a:ext cx="3838245" cy="272082"/>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b="1" dirty="0" smtClean="0">
                <a:solidFill>
                  <a:srgbClr val="0055D2"/>
                </a:solidFill>
              </a:rPr>
              <a:t>Modified NPC inverter (7 levels)</a:t>
            </a:r>
            <a:endParaRPr lang="en-US" b="1" dirty="0">
              <a:solidFill>
                <a:srgbClr val="0055D2"/>
              </a:solidFill>
            </a:endParaRPr>
          </a:p>
        </p:txBody>
      </p:sp>
    </p:spTree>
    <p:extLst>
      <p:ext uri="{BB962C8B-B14F-4D97-AF65-F5344CB8AC3E}">
        <p14:creationId xmlns:p14="http://schemas.microsoft.com/office/powerpoint/2010/main" val="1129829125"/>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Proposed Research: </a:t>
            </a:r>
            <a:r>
              <a:rPr lang="en-US" dirty="0" err="1" smtClean="0"/>
              <a:t>Mosfet</a:t>
            </a:r>
            <a:r>
              <a:rPr lang="en-US" dirty="0" smtClean="0"/>
              <a:t> selection</a:t>
            </a:r>
            <a:endParaRPr lang="en-US" dirty="0"/>
          </a:p>
        </p:txBody>
      </p:sp>
      <p:pic>
        <p:nvPicPr>
          <p:cNvPr id="7" name="Picture 6"/>
          <p:cNvPicPr>
            <a:picLocks noChangeAspect="1"/>
          </p:cNvPicPr>
          <p:nvPr/>
        </p:nvPicPr>
        <p:blipFill>
          <a:blip r:embed="rId3"/>
          <a:stretch>
            <a:fillRect/>
          </a:stretch>
        </p:blipFill>
        <p:spPr>
          <a:xfrm>
            <a:off x="476208" y="4306804"/>
            <a:ext cx="3829981" cy="1971023"/>
          </a:xfrm>
          <a:prstGeom prst="roundRect">
            <a:avLst>
              <a:gd name="adj" fmla="val 8594"/>
            </a:avLst>
          </a:prstGeom>
          <a:solidFill>
            <a:srgbClr val="FFFFFF">
              <a:shade val="85000"/>
            </a:srgbClr>
          </a:solidFill>
          <a:ln>
            <a:noFill/>
          </a:ln>
          <a:effectLst/>
        </p:spPr>
      </p:pic>
      <p:pic>
        <p:nvPicPr>
          <p:cNvPr id="8" name="Picture 7"/>
          <p:cNvPicPr>
            <a:picLocks noChangeAspect="1"/>
          </p:cNvPicPr>
          <p:nvPr/>
        </p:nvPicPr>
        <p:blipFill>
          <a:blip r:embed="rId4"/>
          <a:stretch>
            <a:fillRect/>
          </a:stretch>
        </p:blipFill>
        <p:spPr>
          <a:xfrm>
            <a:off x="200026" y="1826234"/>
            <a:ext cx="4382347" cy="2272812"/>
          </a:xfrm>
          <a:prstGeom prst="rect">
            <a:avLst/>
          </a:prstGeom>
        </p:spPr>
      </p:pic>
      <p:sp>
        <p:nvSpPr>
          <p:cNvPr id="10" name="TextBox 9"/>
          <p:cNvSpPr txBox="1"/>
          <p:nvPr/>
        </p:nvSpPr>
        <p:spPr>
          <a:xfrm>
            <a:off x="89521" y="1484184"/>
            <a:ext cx="626804" cy="323165"/>
          </a:xfrm>
          <a:prstGeom prst="rect">
            <a:avLst/>
          </a:prstGeom>
          <a:noFill/>
        </p:spPr>
        <p:txBody>
          <a:bodyPr wrap="square" rtlCol="0">
            <a:spAutoFit/>
          </a:bodyPr>
          <a:lstStyle/>
          <a:p>
            <a:pPr>
              <a:buNone/>
            </a:pPr>
            <a:r>
              <a:rPr lang="en-US" b="1" dirty="0" err="1" smtClean="0">
                <a:solidFill>
                  <a:srgbClr val="FF0000"/>
                </a:solidFill>
              </a:rPr>
              <a:t>nH</a:t>
            </a:r>
            <a:endParaRPr lang="en-US" b="1" dirty="0">
              <a:solidFill>
                <a:srgbClr val="FF0000"/>
              </a:solidFill>
            </a:endParaRPr>
          </a:p>
        </p:txBody>
      </p:sp>
      <p:pic>
        <p:nvPicPr>
          <p:cNvPr id="4100" name="Picture 4" descr="http://www.rlocman.ru/i/Image/dat/NXP/MOSFETs_Single/BUK6207_30C.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325" y="2187170"/>
            <a:ext cx="692943" cy="59995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6"/>
          <a:stretch>
            <a:fillRect/>
          </a:stretch>
        </p:blipFill>
        <p:spPr>
          <a:xfrm>
            <a:off x="3816611" y="3019504"/>
            <a:ext cx="765762" cy="534000"/>
          </a:xfrm>
          <a:prstGeom prst="rect">
            <a:avLst/>
          </a:prstGeom>
        </p:spPr>
      </p:pic>
      <p:pic>
        <p:nvPicPr>
          <p:cNvPr id="4102" name="Picture 6" descr="https://www.distrelec.com/ishop/ImagesProduct/stibo/i_DirectFET_Photo.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861255" y="2800439"/>
            <a:ext cx="528827" cy="692282"/>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2"/>
          <p:cNvSpPr>
            <a:spLocks noGrp="1"/>
          </p:cNvSpPr>
          <p:nvPr>
            <p:ph idx="1"/>
          </p:nvPr>
        </p:nvSpPr>
        <p:spPr>
          <a:xfrm>
            <a:off x="85958" y="678511"/>
            <a:ext cx="4726004" cy="758854"/>
          </a:xfrm>
        </p:spPr>
        <p:txBody>
          <a:bodyPr/>
          <a:lstStyle/>
          <a:p>
            <a:r>
              <a:rPr lang="en-US" dirty="0" smtClean="0"/>
              <a:t>Lowest </a:t>
            </a:r>
            <a:r>
              <a:rPr lang="en-US" dirty="0"/>
              <a:t>parasitic package is among important advantages of EPC’s </a:t>
            </a:r>
            <a:r>
              <a:rPr lang="en-US" dirty="0" err="1"/>
              <a:t>GaN</a:t>
            </a:r>
            <a:r>
              <a:rPr lang="en-US" dirty="0"/>
              <a:t> </a:t>
            </a:r>
            <a:r>
              <a:rPr lang="en-US" dirty="0" err="1"/>
              <a:t>Mosfet</a:t>
            </a:r>
            <a:endParaRPr lang="en-US" dirty="0"/>
          </a:p>
        </p:txBody>
      </p:sp>
      <p:pic>
        <p:nvPicPr>
          <p:cNvPr id="13" name="Picture 12"/>
          <p:cNvPicPr>
            <a:picLocks noChangeAspect="1"/>
          </p:cNvPicPr>
          <p:nvPr/>
        </p:nvPicPr>
        <p:blipFill>
          <a:blip r:embed="rId8"/>
          <a:stretch>
            <a:fillRect/>
          </a:stretch>
        </p:blipFill>
        <p:spPr>
          <a:xfrm>
            <a:off x="5698157" y="2021304"/>
            <a:ext cx="2959908" cy="4330417"/>
          </a:xfrm>
          <a:prstGeom prst="roundRect">
            <a:avLst>
              <a:gd name="adj" fmla="val 8594"/>
            </a:avLst>
          </a:prstGeom>
          <a:solidFill>
            <a:srgbClr val="FFFFFF">
              <a:shade val="85000"/>
            </a:srgbClr>
          </a:solidFill>
          <a:ln>
            <a:noFill/>
          </a:ln>
          <a:effectLst/>
        </p:spPr>
      </p:pic>
      <p:sp>
        <p:nvSpPr>
          <p:cNvPr id="15" name="Content Placeholder 2"/>
          <p:cNvSpPr txBox="1">
            <a:spLocks/>
          </p:cNvSpPr>
          <p:nvPr/>
        </p:nvSpPr>
        <p:spPr bwMode="auto">
          <a:xfrm>
            <a:off x="5266308" y="592869"/>
            <a:ext cx="3877692" cy="758854"/>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SzTx/>
              <a:buNone/>
            </a:pPr>
            <a:r>
              <a:rPr lang="en-US" dirty="0"/>
              <a:t>3 channels interleaved operation triples the effective output frequency, easy thermal </a:t>
            </a:r>
            <a:r>
              <a:rPr lang="en-US" dirty="0" smtClean="0"/>
              <a:t>management</a:t>
            </a:r>
            <a:endParaRPr lang="en-US" dirty="0"/>
          </a:p>
        </p:txBody>
      </p:sp>
    </p:spTree>
    <p:extLst>
      <p:ext uri="{BB962C8B-B14F-4D97-AF65-F5344CB8AC3E}">
        <p14:creationId xmlns:p14="http://schemas.microsoft.com/office/powerpoint/2010/main" val="89841901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Results</a:t>
            </a:r>
            <a:endParaRPr lang="en-US" dirty="0"/>
          </a:p>
        </p:txBody>
      </p:sp>
      <p:sp>
        <p:nvSpPr>
          <p:cNvPr id="4" name="Content Placeholder 2"/>
          <p:cNvSpPr txBox="1">
            <a:spLocks/>
          </p:cNvSpPr>
          <p:nvPr/>
        </p:nvSpPr>
        <p:spPr bwMode="auto">
          <a:xfrm>
            <a:off x="295368" y="833480"/>
            <a:ext cx="4531814" cy="3916588"/>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SzTx/>
            </a:pPr>
            <a:r>
              <a:rPr lang="en-US" sz="1800" dirty="0"/>
              <a:t>Initial switching tests of alpha PCB show high </a:t>
            </a:r>
            <a:r>
              <a:rPr lang="en-US" sz="1800" dirty="0" smtClean="0"/>
              <a:t>voltage overshoot</a:t>
            </a:r>
            <a:r>
              <a:rPr lang="en-US" sz="1800" dirty="0"/>
              <a:t>.</a:t>
            </a:r>
          </a:p>
          <a:p>
            <a:pPr>
              <a:lnSpc>
                <a:spcPct val="100000"/>
              </a:lnSpc>
              <a:buSzTx/>
            </a:pPr>
            <a:r>
              <a:rPr lang="en-US" sz="1800" dirty="0" smtClean="0"/>
              <a:t>Switching test at 20V, 100kHz, no load</a:t>
            </a:r>
          </a:p>
          <a:p>
            <a:pPr lvl="1">
              <a:lnSpc>
                <a:spcPct val="100000"/>
              </a:lnSpc>
              <a:buSzTx/>
            </a:pPr>
            <a:r>
              <a:rPr lang="en-US" sz="1600" dirty="0" smtClean="0"/>
              <a:t>Rising 4ns, overshoot ~15% (good)</a:t>
            </a:r>
          </a:p>
          <a:p>
            <a:pPr lvl="1">
              <a:lnSpc>
                <a:spcPct val="100000"/>
              </a:lnSpc>
              <a:buSzTx/>
            </a:pPr>
            <a:r>
              <a:rPr lang="en-US" sz="1600" dirty="0" smtClean="0"/>
              <a:t>Falling 1.8ns, overshoot ~33% (bad)</a:t>
            </a:r>
          </a:p>
          <a:p>
            <a:pPr>
              <a:lnSpc>
                <a:spcPct val="100000"/>
              </a:lnSpc>
              <a:buSzTx/>
            </a:pPr>
            <a:r>
              <a:rPr lang="en-US" sz="1800" dirty="0" smtClean="0"/>
              <a:t>Inverter designed to operate at 450VDC input. </a:t>
            </a:r>
            <a:r>
              <a:rPr lang="en-US" sz="1800" dirty="0" err="1" smtClean="0"/>
              <a:t>Multilevels</a:t>
            </a:r>
            <a:r>
              <a:rPr lang="en-US" sz="1800" dirty="0" smtClean="0"/>
              <a:t> converter =&gt; 150V per </a:t>
            </a:r>
            <a:r>
              <a:rPr lang="en-US" sz="1800" dirty="0" err="1" smtClean="0"/>
              <a:t>mosfet</a:t>
            </a:r>
            <a:r>
              <a:rPr lang="en-US" sz="1800" dirty="0" smtClean="0"/>
              <a:t> =&gt; 33% overshoot will kill 200V </a:t>
            </a:r>
            <a:r>
              <a:rPr lang="en-US" sz="1800" dirty="0" err="1" smtClean="0"/>
              <a:t>Mosfet</a:t>
            </a:r>
            <a:r>
              <a:rPr lang="en-US" sz="1800" dirty="0" smtClean="0"/>
              <a:t>. </a:t>
            </a:r>
          </a:p>
          <a:p>
            <a:pPr lvl="1">
              <a:lnSpc>
                <a:spcPct val="100000"/>
              </a:lnSpc>
              <a:buSzTx/>
            </a:pPr>
            <a:r>
              <a:rPr lang="en-US" sz="1600" b="1" dirty="0" smtClean="0">
                <a:solidFill>
                  <a:srgbClr val="FF0000"/>
                </a:solidFill>
              </a:rPr>
              <a:t>Possible solutions</a:t>
            </a:r>
            <a:r>
              <a:rPr lang="en-US" sz="1400" dirty="0"/>
              <a:t>: increase falling time</a:t>
            </a:r>
            <a:r>
              <a:rPr lang="en-US" sz="1400" dirty="0" smtClean="0"/>
              <a:t>, use clamping circuit, use higher levels converter</a:t>
            </a:r>
          </a:p>
          <a:p>
            <a:pPr>
              <a:lnSpc>
                <a:spcPct val="100000"/>
              </a:lnSpc>
              <a:buSzTx/>
            </a:pPr>
            <a:endParaRPr lang="en-US" sz="1800" b="1" dirty="0" smtClean="0">
              <a:solidFill>
                <a:srgbClr val="FF0000"/>
              </a:solidFill>
            </a:endParaRPr>
          </a:p>
          <a:p>
            <a:pPr>
              <a:lnSpc>
                <a:spcPct val="100000"/>
              </a:lnSpc>
              <a:buSzTx/>
            </a:pPr>
            <a:r>
              <a:rPr lang="en-US" sz="1800" b="1" dirty="0" smtClean="0">
                <a:solidFill>
                  <a:srgbClr val="FF0000"/>
                </a:solidFill>
              </a:rPr>
              <a:t>Improvement:</a:t>
            </a:r>
            <a:r>
              <a:rPr lang="en-US" sz="1800" dirty="0" smtClean="0">
                <a:solidFill>
                  <a:srgbClr val="FF0000"/>
                </a:solidFill>
              </a:rPr>
              <a:t> try to eliminate DC link</a:t>
            </a:r>
            <a:endParaRPr lang="en-US" sz="1800" dirty="0">
              <a:solidFill>
                <a:srgbClr val="FF0000"/>
              </a:solidFill>
            </a:endParaRPr>
          </a:p>
          <a:p>
            <a:pPr>
              <a:lnSpc>
                <a:spcPct val="100000"/>
              </a:lnSpc>
              <a:buSzTx/>
            </a:pPr>
            <a:endParaRPr lang="en-US" sz="1400" dirty="0" smtClean="0"/>
          </a:p>
          <a:p>
            <a:pPr>
              <a:lnSpc>
                <a:spcPct val="100000"/>
              </a:lnSpc>
              <a:buSzTx/>
              <a:buFont typeface="Arial" charset="0"/>
              <a:buNone/>
            </a:pPr>
            <a:endParaRPr lang="en-US" dirty="0" smtClean="0"/>
          </a:p>
          <a:p>
            <a:pPr>
              <a:lnSpc>
                <a:spcPct val="100000"/>
              </a:lnSpc>
              <a:buSzTx/>
            </a:pPr>
            <a:endParaRPr lang="en-US" dirty="0" smtClean="0"/>
          </a:p>
          <a:p>
            <a:pPr lvl="4">
              <a:lnSpc>
                <a:spcPct val="100000"/>
              </a:lnSpc>
              <a:buSzTx/>
            </a:pPr>
            <a:endParaRPr lang="en-US" dirty="0" smtClean="0"/>
          </a:p>
          <a:p>
            <a:pPr lvl="1">
              <a:lnSpc>
                <a:spcPct val="100000"/>
              </a:lnSpc>
              <a:buSzTx/>
            </a:pPr>
            <a:endParaRPr lang="en-US" sz="1800" dirty="0" smtClean="0"/>
          </a:p>
        </p:txBody>
      </p:sp>
      <p:pic>
        <p:nvPicPr>
          <p:cNvPr id="6" name="Picture 5"/>
          <p:cNvPicPr>
            <a:picLocks noChangeAspect="1"/>
          </p:cNvPicPr>
          <p:nvPr/>
        </p:nvPicPr>
        <p:blipFill>
          <a:blip r:embed="rId3"/>
          <a:stretch>
            <a:fillRect/>
          </a:stretch>
        </p:blipFill>
        <p:spPr>
          <a:xfrm>
            <a:off x="4688083" y="3543066"/>
            <a:ext cx="4406074" cy="2683187"/>
          </a:xfrm>
          <a:prstGeom prst="rect">
            <a:avLst/>
          </a:prstGeom>
          <a:ln>
            <a:noFill/>
          </a:ln>
          <a:effectLst>
            <a:softEdge rad="112500"/>
          </a:effectLst>
        </p:spPr>
      </p:pic>
      <p:pic>
        <p:nvPicPr>
          <p:cNvPr id="7" name="Picture 6"/>
          <p:cNvPicPr>
            <a:picLocks noChangeAspect="1"/>
          </p:cNvPicPr>
          <p:nvPr/>
        </p:nvPicPr>
        <p:blipFill>
          <a:blip r:embed="rId4"/>
          <a:stretch>
            <a:fillRect/>
          </a:stretch>
        </p:blipFill>
        <p:spPr>
          <a:xfrm>
            <a:off x="4711679" y="799016"/>
            <a:ext cx="4382478" cy="2553270"/>
          </a:xfrm>
          <a:prstGeom prst="rect">
            <a:avLst/>
          </a:prstGeom>
          <a:ln>
            <a:noFill/>
          </a:ln>
          <a:effectLst>
            <a:softEdge rad="112500"/>
          </a:effectLst>
        </p:spPr>
      </p:pic>
    </p:spTree>
    <p:extLst>
      <p:ext uri="{BB962C8B-B14F-4D97-AF65-F5344CB8AC3E}">
        <p14:creationId xmlns:p14="http://schemas.microsoft.com/office/powerpoint/2010/main" val="144835063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416740"/>
            <a:ext cx="9144000" cy="2730086"/>
          </a:xfrm>
        </p:spPr>
      </p:pic>
      <p:sp>
        <p:nvSpPr>
          <p:cNvPr id="2" name="Title 1"/>
          <p:cNvSpPr>
            <a:spLocks noGrp="1"/>
          </p:cNvSpPr>
          <p:nvPr>
            <p:ph type="title"/>
          </p:nvPr>
        </p:nvSpPr>
        <p:spPr>
          <a:xfrm>
            <a:off x="0" y="0"/>
            <a:ext cx="9144000" cy="833480"/>
          </a:xfrm>
        </p:spPr>
        <p:txBody>
          <a:bodyPr/>
          <a:lstStyle/>
          <a:p>
            <a:r>
              <a:rPr lang="en-US" dirty="0" smtClean="0"/>
              <a:t>Timeline</a:t>
            </a:r>
            <a:endParaRPr lang="en-US" dirty="0"/>
          </a:p>
        </p:txBody>
      </p:sp>
      <p:sp>
        <p:nvSpPr>
          <p:cNvPr id="5" name="Content Placeholder 2"/>
          <p:cNvSpPr txBox="1">
            <a:spLocks/>
          </p:cNvSpPr>
          <p:nvPr/>
        </p:nvSpPr>
        <p:spPr bwMode="auto">
          <a:xfrm>
            <a:off x="558265" y="3638349"/>
            <a:ext cx="8248852" cy="3219651"/>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SzTx/>
            </a:pPr>
            <a:r>
              <a:rPr lang="en-US" dirty="0" smtClean="0"/>
              <a:t>Initial testing (Alpha 1, Alpha 2, Alpha 3) partially working inverter.</a:t>
            </a:r>
          </a:p>
          <a:p>
            <a:pPr>
              <a:lnSpc>
                <a:spcPct val="100000"/>
              </a:lnSpc>
              <a:buSzTx/>
            </a:pPr>
            <a:r>
              <a:rPr lang="en-US" dirty="0" smtClean="0"/>
              <a:t>Fully working prototype (Beta)    : due March 15, 2015 </a:t>
            </a:r>
          </a:p>
          <a:p>
            <a:pPr>
              <a:lnSpc>
                <a:spcPct val="100000"/>
              </a:lnSpc>
              <a:buSzTx/>
            </a:pPr>
            <a:r>
              <a:rPr lang="en-US" dirty="0" smtClean="0"/>
              <a:t>Final working design (Release)    : due April 15, 2015</a:t>
            </a:r>
          </a:p>
          <a:p>
            <a:pPr>
              <a:lnSpc>
                <a:spcPct val="100000"/>
              </a:lnSpc>
              <a:buSzTx/>
            </a:pPr>
            <a:r>
              <a:rPr lang="en-US" dirty="0" smtClean="0"/>
              <a:t>Expected thesis submission         : May 01, 2015</a:t>
            </a:r>
          </a:p>
          <a:p>
            <a:pPr>
              <a:lnSpc>
                <a:spcPct val="100000"/>
              </a:lnSpc>
              <a:buSzTx/>
            </a:pPr>
            <a:r>
              <a:rPr lang="en-US" dirty="0" smtClean="0"/>
              <a:t>Expected thesis defense               : June 23, 2015</a:t>
            </a:r>
            <a:endParaRPr lang="en-US" dirty="0"/>
          </a:p>
        </p:txBody>
      </p:sp>
    </p:spTree>
    <p:extLst>
      <p:ext uri="{BB962C8B-B14F-4D97-AF65-F5344CB8AC3E}">
        <p14:creationId xmlns:p14="http://schemas.microsoft.com/office/powerpoint/2010/main" val="64542168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Estimated Budget</a:t>
            </a:r>
            <a:endParaRPr lang="en-US" dirty="0"/>
          </a:p>
        </p:txBody>
      </p:sp>
      <p:sp>
        <p:nvSpPr>
          <p:cNvPr id="9" name="Rectangle 2"/>
          <p:cNvSpPr>
            <a:spLocks noChangeArrowheads="1"/>
          </p:cNvSpPr>
          <p:nvPr/>
        </p:nvSpPr>
        <p:spPr bwMode="auto">
          <a:xfrm>
            <a:off x="422226" y="99198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a:picLocks noChangeAspect="1"/>
          </p:cNvPicPr>
          <p:nvPr/>
        </p:nvPicPr>
        <p:blipFill>
          <a:blip r:embed="rId2"/>
          <a:stretch>
            <a:fillRect/>
          </a:stretch>
        </p:blipFill>
        <p:spPr>
          <a:xfrm>
            <a:off x="514944" y="1150804"/>
            <a:ext cx="8159015" cy="4589446"/>
          </a:xfrm>
          <a:prstGeom prst="rect">
            <a:avLst/>
          </a:prstGeom>
        </p:spPr>
      </p:pic>
    </p:spTree>
    <p:extLst>
      <p:ext uri="{BB962C8B-B14F-4D97-AF65-F5344CB8AC3E}">
        <p14:creationId xmlns:p14="http://schemas.microsoft.com/office/powerpoint/2010/main" val="179406503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a:spLocks noGrp="1"/>
          </p:cNvSpPr>
          <p:nvPr/>
        </p:nvSpPr>
        <p:spPr bwMode="auto">
          <a:xfrm>
            <a:off x="0" y="196839"/>
            <a:ext cx="9144000" cy="4421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lang="en-US" sz="2800" b="1" kern="1200">
                <a:solidFill>
                  <a:srgbClr val="404040"/>
                </a:solidFill>
                <a:latin typeface="Calibri" panose="020F0502020204030204" pitchFamily="34" charset="0"/>
                <a:ea typeface="+mj-ea"/>
                <a:cs typeface="+mj-cs"/>
              </a:defRPr>
            </a:lvl1pPr>
            <a:lvl2pPr algn="l" rtl="0" eaLnBrk="1" fontAlgn="base" hangingPunct="1">
              <a:spcBef>
                <a:spcPct val="0"/>
              </a:spcBef>
              <a:spcAft>
                <a:spcPct val="0"/>
              </a:spcAft>
              <a:defRPr sz="2600" b="1">
                <a:solidFill>
                  <a:srgbClr val="404040"/>
                </a:solidFill>
                <a:latin typeface="Arial" charset="0"/>
              </a:defRPr>
            </a:lvl2pPr>
            <a:lvl3pPr algn="l" rtl="0" eaLnBrk="1" fontAlgn="base" hangingPunct="1">
              <a:spcBef>
                <a:spcPct val="0"/>
              </a:spcBef>
              <a:spcAft>
                <a:spcPct val="0"/>
              </a:spcAft>
              <a:defRPr sz="2600" b="1">
                <a:solidFill>
                  <a:srgbClr val="404040"/>
                </a:solidFill>
                <a:latin typeface="Arial" charset="0"/>
              </a:defRPr>
            </a:lvl3pPr>
            <a:lvl4pPr algn="l" rtl="0" eaLnBrk="1" fontAlgn="base" hangingPunct="1">
              <a:spcBef>
                <a:spcPct val="0"/>
              </a:spcBef>
              <a:spcAft>
                <a:spcPct val="0"/>
              </a:spcAft>
              <a:defRPr sz="2600" b="1">
                <a:solidFill>
                  <a:srgbClr val="404040"/>
                </a:solidFill>
                <a:latin typeface="Arial" charset="0"/>
              </a:defRPr>
            </a:lvl4pPr>
            <a:lvl5pPr algn="l" rtl="0" eaLnBrk="1" fontAlgn="base" hangingPunct="1">
              <a:spcBef>
                <a:spcPct val="0"/>
              </a:spcBef>
              <a:spcAft>
                <a:spcPct val="0"/>
              </a:spcAft>
              <a:defRPr sz="2600" b="1">
                <a:solidFill>
                  <a:srgbClr val="404040"/>
                </a:solidFill>
                <a:latin typeface="Arial" charset="0"/>
              </a:defRPr>
            </a:lvl5pPr>
            <a:lvl6pPr marL="457200" algn="l" rtl="0" eaLnBrk="1" fontAlgn="base" hangingPunct="1">
              <a:lnSpc>
                <a:spcPts val="3000"/>
              </a:lnSpc>
              <a:spcBef>
                <a:spcPct val="0"/>
              </a:spcBef>
              <a:spcAft>
                <a:spcPct val="0"/>
              </a:spcAft>
              <a:defRPr sz="3000" b="1">
                <a:solidFill>
                  <a:srgbClr val="404040"/>
                </a:solidFill>
                <a:latin typeface="Tahoma" pitchFamily="34" charset="0"/>
              </a:defRPr>
            </a:lvl6pPr>
            <a:lvl7pPr marL="914400" algn="l" rtl="0" eaLnBrk="1" fontAlgn="base" hangingPunct="1">
              <a:lnSpc>
                <a:spcPts val="3000"/>
              </a:lnSpc>
              <a:spcBef>
                <a:spcPct val="0"/>
              </a:spcBef>
              <a:spcAft>
                <a:spcPct val="0"/>
              </a:spcAft>
              <a:defRPr sz="3000" b="1">
                <a:solidFill>
                  <a:srgbClr val="404040"/>
                </a:solidFill>
                <a:latin typeface="Tahoma" pitchFamily="34" charset="0"/>
              </a:defRPr>
            </a:lvl7pPr>
            <a:lvl8pPr marL="1371600" algn="l" rtl="0" eaLnBrk="1" fontAlgn="base" hangingPunct="1">
              <a:lnSpc>
                <a:spcPts val="3000"/>
              </a:lnSpc>
              <a:spcBef>
                <a:spcPct val="0"/>
              </a:spcBef>
              <a:spcAft>
                <a:spcPct val="0"/>
              </a:spcAft>
              <a:defRPr sz="3000" b="1">
                <a:solidFill>
                  <a:srgbClr val="404040"/>
                </a:solidFill>
                <a:latin typeface="Tahoma" pitchFamily="34" charset="0"/>
              </a:defRPr>
            </a:lvl8pPr>
            <a:lvl9pPr marL="1828800" algn="l" rtl="0" eaLnBrk="1" fontAlgn="base" hangingPunct="1">
              <a:lnSpc>
                <a:spcPts val="3000"/>
              </a:lnSpc>
              <a:spcBef>
                <a:spcPct val="0"/>
              </a:spcBef>
              <a:spcAft>
                <a:spcPct val="0"/>
              </a:spcAft>
              <a:defRPr sz="3000" b="1">
                <a:solidFill>
                  <a:srgbClr val="404040"/>
                </a:solidFill>
                <a:latin typeface="Tahoma" pitchFamily="34" charset="0"/>
              </a:defRPr>
            </a:lvl9pPr>
          </a:lstStyle>
          <a:p>
            <a:pPr>
              <a:buNone/>
            </a:pPr>
            <a:r>
              <a:rPr lang="en-US" dirty="0" smtClean="0"/>
              <a:t>Conclusion</a:t>
            </a:r>
            <a:endParaRPr lang="en-US" dirty="0"/>
          </a:p>
        </p:txBody>
      </p:sp>
      <p:sp>
        <p:nvSpPr>
          <p:cNvPr id="13" name="Content Placeholder 2"/>
          <p:cNvSpPr>
            <a:spLocks noGrp="1"/>
          </p:cNvSpPr>
          <p:nvPr/>
        </p:nvSpPr>
        <p:spPr bwMode="auto">
          <a:xfrm>
            <a:off x="899327" y="1123515"/>
            <a:ext cx="7345345" cy="4678086"/>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t>Improving Solar inverter power density </a:t>
            </a:r>
          </a:p>
          <a:p>
            <a:pPr lvl="1"/>
            <a:r>
              <a:rPr lang="en-US" dirty="0" smtClean="0"/>
              <a:t>Reduces installation &amp; maintenance cost</a:t>
            </a:r>
          </a:p>
          <a:p>
            <a:pPr lvl="1"/>
            <a:r>
              <a:rPr lang="en-US" dirty="0" smtClean="0"/>
              <a:t>Increases system reliability</a:t>
            </a:r>
          </a:p>
          <a:p>
            <a:pPr lvl="1"/>
            <a:r>
              <a:rPr lang="en-US" dirty="0" smtClean="0"/>
              <a:t>Has </a:t>
            </a:r>
            <a:r>
              <a:rPr lang="en-US" dirty="0"/>
              <a:t>much larger benefit beside solar power </a:t>
            </a:r>
            <a:r>
              <a:rPr lang="en-US" dirty="0" smtClean="0"/>
              <a:t>applications</a:t>
            </a:r>
          </a:p>
          <a:p>
            <a:r>
              <a:rPr lang="en-US" dirty="0" smtClean="0"/>
              <a:t>Known techniques tries to reduce passive components by:</a:t>
            </a:r>
          </a:p>
          <a:p>
            <a:pPr lvl="1"/>
            <a:r>
              <a:rPr lang="en-US" dirty="0" smtClean="0"/>
              <a:t>Increase switching frequency</a:t>
            </a:r>
          </a:p>
          <a:p>
            <a:pPr lvl="1"/>
            <a:r>
              <a:rPr lang="en-US" dirty="0" smtClean="0"/>
              <a:t>Eliminate DC link</a:t>
            </a:r>
          </a:p>
          <a:p>
            <a:r>
              <a:rPr lang="en-US" dirty="0" smtClean="0"/>
              <a:t>Current proposed solution</a:t>
            </a:r>
          </a:p>
          <a:p>
            <a:pPr lvl="1"/>
            <a:r>
              <a:rPr lang="en-US" dirty="0" smtClean="0"/>
              <a:t>7 levels inverter, 3 channels interleaved, EPC’s </a:t>
            </a:r>
            <a:r>
              <a:rPr lang="en-US" dirty="0" err="1" smtClean="0"/>
              <a:t>GaN</a:t>
            </a:r>
            <a:r>
              <a:rPr lang="en-US" dirty="0" smtClean="0"/>
              <a:t> </a:t>
            </a:r>
            <a:r>
              <a:rPr lang="en-US" dirty="0" err="1" smtClean="0"/>
              <a:t>mosfet</a:t>
            </a:r>
            <a:endParaRPr lang="en-US" dirty="0" smtClean="0"/>
          </a:p>
          <a:p>
            <a:pPr lvl="1"/>
            <a:r>
              <a:rPr lang="en-US" dirty="0" smtClean="0"/>
              <a:t>Has high voltage overshoot</a:t>
            </a:r>
          </a:p>
          <a:p>
            <a:pPr lvl="1"/>
            <a:r>
              <a:rPr lang="en-US" dirty="0" smtClean="0">
                <a:solidFill>
                  <a:srgbClr val="FF0000"/>
                </a:solidFill>
              </a:rPr>
              <a:t>Improvement: </a:t>
            </a:r>
            <a:r>
              <a:rPr lang="en-US" dirty="0" smtClean="0"/>
              <a:t>eliminate DC link</a:t>
            </a:r>
            <a:endParaRPr lang="en-US" dirty="0"/>
          </a:p>
        </p:txBody>
      </p:sp>
    </p:spTree>
    <p:extLst>
      <p:ext uri="{BB962C8B-B14F-4D97-AF65-F5344CB8AC3E}">
        <p14:creationId xmlns:p14="http://schemas.microsoft.com/office/powerpoint/2010/main" val="1782663596"/>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2"/>
          <a:stretch>
            <a:fillRect/>
          </a:stretch>
        </p:blipFill>
        <p:spPr>
          <a:xfrm>
            <a:off x="517660" y="1091213"/>
            <a:ext cx="5705475" cy="4791075"/>
          </a:xfrm>
          <a:prstGeom prst="rect">
            <a:avLst/>
          </a:prstGeom>
        </p:spPr>
      </p:pic>
    </p:spTree>
    <p:extLst>
      <p:ext uri="{BB962C8B-B14F-4D97-AF65-F5344CB8AC3E}">
        <p14:creationId xmlns:p14="http://schemas.microsoft.com/office/powerpoint/2010/main" val="3257587797"/>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9102" y="-67377"/>
            <a:ext cx="4305300" cy="3200400"/>
          </a:xfrm>
          <a:prstGeom prst="rect">
            <a:avLst/>
          </a:prstGeom>
        </p:spPr>
      </p:pic>
      <p:pic>
        <p:nvPicPr>
          <p:cNvPr id="5" name="Picture 4"/>
          <p:cNvPicPr>
            <a:picLocks noChangeAspect="1"/>
          </p:cNvPicPr>
          <p:nvPr/>
        </p:nvPicPr>
        <p:blipFill>
          <a:blip r:embed="rId4"/>
          <a:stretch>
            <a:fillRect/>
          </a:stretch>
        </p:blipFill>
        <p:spPr>
          <a:xfrm>
            <a:off x="5659655" y="127535"/>
            <a:ext cx="3414010" cy="1475824"/>
          </a:xfrm>
          <a:prstGeom prst="rect">
            <a:avLst/>
          </a:prstGeom>
        </p:spPr>
      </p:pic>
      <p:pic>
        <p:nvPicPr>
          <p:cNvPr id="6" name="Picture 5"/>
          <p:cNvPicPr>
            <a:picLocks noChangeAspect="1"/>
          </p:cNvPicPr>
          <p:nvPr/>
        </p:nvPicPr>
        <p:blipFill>
          <a:blip r:embed="rId5"/>
          <a:stretch>
            <a:fillRect/>
          </a:stretch>
        </p:blipFill>
        <p:spPr>
          <a:xfrm>
            <a:off x="5746650" y="1603360"/>
            <a:ext cx="3327015" cy="2470254"/>
          </a:xfrm>
          <a:prstGeom prst="rect">
            <a:avLst/>
          </a:prstGeom>
        </p:spPr>
      </p:pic>
      <p:pic>
        <p:nvPicPr>
          <p:cNvPr id="7" name="Picture 6"/>
          <p:cNvPicPr>
            <a:picLocks noChangeAspect="1"/>
          </p:cNvPicPr>
          <p:nvPr/>
        </p:nvPicPr>
        <p:blipFill>
          <a:blip r:embed="rId6"/>
          <a:stretch>
            <a:fillRect/>
          </a:stretch>
        </p:blipFill>
        <p:spPr>
          <a:xfrm>
            <a:off x="6264671" y="4073614"/>
            <a:ext cx="2521458" cy="2654446"/>
          </a:xfrm>
          <a:prstGeom prst="rect">
            <a:avLst/>
          </a:prstGeom>
        </p:spPr>
      </p:pic>
      <p:graphicFrame>
        <p:nvGraphicFramePr>
          <p:cNvPr id="10" name="Object 9"/>
          <p:cNvGraphicFramePr>
            <a:graphicFrameLocks noChangeAspect="1"/>
          </p:cNvGraphicFramePr>
          <p:nvPr>
            <p:extLst>
              <p:ext uri="{D42A27DB-BD31-4B8C-83A1-F6EECF244321}">
                <p14:modId xmlns:p14="http://schemas.microsoft.com/office/powerpoint/2010/main" val="1630796273"/>
              </p:ext>
            </p:extLst>
          </p:nvPr>
        </p:nvGraphicFramePr>
        <p:xfrm>
          <a:off x="-1771178" y="5248174"/>
          <a:ext cx="1104900" cy="685800"/>
        </p:xfrm>
        <a:graphic>
          <a:graphicData uri="http://schemas.openxmlformats.org/presentationml/2006/ole">
            <mc:AlternateContent xmlns:mc="http://schemas.openxmlformats.org/markup-compatibility/2006">
              <mc:Choice xmlns:v="urn:schemas-microsoft-com:vml" Requires="v">
                <p:oleObj spid="_x0000_s4148" name="Packager Shell Object" showAsIcon="1" r:id="rId7" imgW="1104480" imgH="685800" progId="Package">
                  <p:embed/>
                </p:oleObj>
              </mc:Choice>
              <mc:Fallback>
                <p:oleObj name="Packager Shell Object" showAsIcon="1" r:id="rId7" imgW="1104480" imgH="685800" progId="Package">
                  <p:embed/>
                  <p:pic>
                    <p:nvPicPr>
                      <p:cNvPr id="0" name=""/>
                      <p:cNvPicPr/>
                      <p:nvPr/>
                    </p:nvPicPr>
                    <p:blipFill>
                      <a:blip r:embed="rId8"/>
                      <a:stretch>
                        <a:fillRect/>
                      </a:stretch>
                    </p:blipFill>
                    <p:spPr>
                      <a:xfrm>
                        <a:off x="-1771178" y="5248174"/>
                        <a:ext cx="1104900" cy="685800"/>
                      </a:xfrm>
                      <a:prstGeom prst="rect">
                        <a:avLst/>
                      </a:prstGeom>
                    </p:spPr>
                  </p:pic>
                </p:oleObj>
              </mc:Fallback>
            </mc:AlternateContent>
          </a:graphicData>
        </a:graphic>
      </p:graphicFrame>
      <p:pic>
        <p:nvPicPr>
          <p:cNvPr id="11" name="Picture 10"/>
          <p:cNvPicPr>
            <a:picLocks noChangeAspect="1"/>
          </p:cNvPicPr>
          <p:nvPr/>
        </p:nvPicPr>
        <p:blipFill>
          <a:blip r:embed="rId9"/>
          <a:stretch>
            <a:fillRect/>
          </a:stretch>
        </p:blipFill>
        <p:spPr>
          <a:xfrm>
            <a:off x="39102" y="3397095"/>
            <a:ext cx="4814809" cy="3239644"/>
          </a:xfrm>
          <a:prstGeom prst="rect">
            <a:avLst/>
          </a:prstGeom>
        </p:spPr>
      </p:pic>
    </p:spTree>
    <p:extLst>
      <p:ext uri="{BB962C8B-B14F-4D97-AF65-F5344CB8AC3E}">
        <p14:creationId xmlns:p14="http://schemas.microsoft.com/office/powerpoint/2010/main" val="142373434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p:cNvGraphicFramePr>
            <a:graphicFrameLocks noChangeAspect="1"/>
          </p:cNvGraphicFramePr>
          <p:nvPr>
            <p:extLst>
              <p:ext uri="{D42A27DB-BD31-4B8C-83A1-F6EECF244321}">
                <p14:modId xmlns:p14="http://schemas.microsoft.com/office/powerpoint/2010/main" val="1712224447"/>
              </p:ext>
            </p:extLst>
          </p:nvPr>
        </p:nvGraphicFramePr>
        <p:xfrm>
          <a:off x="-4221847" y="6401740"/>
          <a:ext cx="5851525" cy="685800"/>
        </p:xfrm>
        <a:graphic>
          <a:graphicData uri="http://schemas.openxmlformats.org/presentationml/2006/ole">
            <mc:AlternateContent xmlns:mc="http://schemas.openxmlformats.org/markup-compatibility/2006">
              <mc:Choice xmlns:v="urn:schemas-microsoft-com:vml" Requires="v">
                <p:oleObj spid="_x0000_s5207" name="Packager Shell Object" showAsIcon="1" r:id="rId3" imgW="5851800" imgH="685800" progId="Package">
                  <p:embed/>
                </p:oleObj>
              </mc:Choice>
              <mc:Fallback>
                <p:oleObj name="Packager Shell Object" showAsIcon="1" r:id="rId3" imgW="5851800" imgH="685800" progId="Package">
                  <p:embed/>
                  <p:pic>
                    <p:nvPicPr>
                      <p:cNvPr id="0" name=""/>
                      <p:cNvPicPr/>
                      <p:nvPr/>
                    </p:nvPicPr>
                    <p:blipFill>
                      <a:blip r:embed="rId4"/>
                      <a:stretch>
                        <a:fillRect/>
                      </a:stretch>
                    </p:blipFill>
                    <p:spPr>
                      <a:xfrm>
                        <a:off x="-4221847" y="6401740"/>
                        <a:ext cx="5851525" cy="685800"/>
                      </a:xfrm>
                      <a:prstGeom prst="rect">
                        <a:avLst/>
                      </a:prstGeom>
                    </p:spPr>
                  </p:pic>
                </p:oleObj>
              </mc:Fallback>
            </mc:AlternateContent>
          </a:graphicData>
        </a:graphic>
      </p:graphicFrame>
      <p:pic>
        <p:nvPicPr>
          <p:cNvPr id="5" name="Picture 4"/>
          <p:cNvPicPr>
            <a:picLocks noChangeAspect="1"/>
          </p:cNvPicPr>
          <p:nvPr/>
        </p:nvPicPr>
        <p:blipFill>
          <a:blip r:embed="rId5"/>
          <a:stretch>
            <a:fillRect/>
          </a:stretch>
        </p:blipFill>
        <p:spPr>
          <a:xfrm>
            <a:off x="211943" y="3885239"/>
            <a:ext cx="3888420" cy="2540564"/>
          </a:xfrm>
          <a:prstGeom prst="rect">
            <a:avLst/>
          </a:prstGeom>
        </p:spPr>
      </p:pic>
      <p:pic>
        <p:nvPicPr>
          <p:cNvPr id="6" name="Picture 5"/>
          <p:cNvPicPr>
            <a:picLocks noChangeAspect="1"/>
          </p:cNvPicPr>
          <p:nvPr/>
        </p:nvPicPr>
        <p:blipFill>
          <a:blip r:embed="rId6"/>
          <a:stretch>
            <a:fillRect/>
          </a:stretch>
        </p:blipFill>
        <p:spPr>
          <a:xfrm>
            <a:off x="4294988" y="1098977"/>
            <a:ext cx="4849011" cy="2632670"/>
          </a:xfrm>
          <a:prstGeom prst="rect">
            <a:avLst/>
          </a:prstGeom>
        </p:spPr>
      </p:pic>
      <p:pic>
        <p:nvPicPr>
          <p:cNvPr id="7" name="Picture 6"/>
          <p:cNvPicPr>
            <a:picLocks noChangeAspect="1"/>
          </p:cNvPicPr>
          <p:nvPr/>
        </p:nvPicPr>
        <p:blipFill>
          <a:blip r:embed="rId7"/>
          <a:stretch>
            <a:fillRect/>
          </a:stretch>
        </p:blipFill>
        <p:spPr>
          <a:xfrm>
            <a:off x="4349964" y="3885240"/>
            <a:ext cx="4794036" cy="2540564"/>
          </a:xfrm>
          <a:prstGeom prst="rect">
            <a:avLst/>
          </a:prstGeom>
        </p:spPr>
      </p:pic>
      <p:pic>
        <p:nvPicPr>
          <p:cNvPr id="8" name="Picture 7"/>
          <p:cNvPicPr>
            <a:picLocks noChangeAspect="1"/>
          </p:cNvPicPr>
          <p:nvPr/>
        </p:nvPicPr>
        <p:blipFill>
          <a:blip r:embed="rId8"/>
          <a:stretch>
            <a:fillRect/>
          </a:stretch>
        </p:blipFill>
        <p:spPr>
          <a:xfrm>
            <a:off x="92882" y="413886"/>
            <a:ext cx="4202106" cy="3148906"/>
          </a:xfrm>
          <a:prstGeom prst="rect">
            <a:avLst/>
          </a:prstGeom>
        </p:spPr>
      </p:pic>
      <p:graphicFrame>
        <p:nvGraphicFramePr>
          <p:cNvPr id="9" name="Object 8"/>
          <p:cNvGraphicFramePr>
            <a:graphicFrameLocks noChangeAspect="1"/>
          </p:cNvGraphicFramePr>
          <p:nvPr>
            <p:extLst>
              <p:ext uri="{D42A27DB-BD31-4B8C-83A1-F6EECF244321}">
                <p14:modId xmlns:p14="http://schemas.microsoft.com/office/powerpoint/2010/main" val="3088806037"/>
              </p:ext>
            </p:extLst>
          </p:nvPr>
        </p:nvGraphicFramePr>
        <p:xfrm>
          <a:off x="-2413133" y="5285891"/>
          <a:ext cx="2093913" cy="685800"/>
        </p:xfrm>
        <a:graphic>
          <a:graphicData uri="http://schemas.openxmlformats.org/presentationml/2006/ole">
            <mc:AlternateContent xmlns:mc="http://schemas.openxmlformats.org/markup-compatibility/2006">
              <mc:Choice xmlns:v="urn:schemas-microsoft-com:vml" Requires="v">
                <p:oleObj spid="_x0000_s5208" name="Packager Shell Object" showAsIcon="1" r:id="rId9" imgW="2094480" imgH="685800" progId="Package">
                  <p:embed/>
                </p:oleObj>
              </mc:Choice>
              <mc:Fallback>
                <p:oleObj name="Packager Shell Object" showAsIcon="1" r:id="rId9" imgW="2094480" imgH="685800" progId="Package">
                  <p:embed/>
                  <p:pic>
                    <p:nvPicPr>
                      <p:cNvPr id="0" name=""/>
                      <p:cNvPicPr/>
                      <p:nvPr/>
                    </p:nvPicPr>
                    <p:blipFill>
                      <a:blip r:embed="rId10"/>
                      <a:stretch>
                        <a:fillRect/>
                      </a:stretch>
                    </p:blipFill>
                    <p:spPr>
                      <a:xfrm>
                        <a:off x="-2413133" y="5285891"/>
                        <a:ext cx="2093913" cy="685800"/>
                      </a:xfrm>
                      <a:prstGeom prst="rect">
                        <a:avLst/>
                      </a:prstGeom>
                    </p:spPr>
                  </p:pic>
                </p:oleObj>
              </mc:Fallback>
            </mc:AlternateContent>
          </a:graphicData>
        </a:graphic>
      </p:graphicFrame>
    </p:spTree>
    <p:extLst>
      <p:ext uri="{BB962C8B-B14F-4D97-AF65-F5344CB8AC3E}">
        <p14:creationId xmlns:p14="http://schemas.microsoft.com/office/powerpoint/2010/main" val="238164064"/>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76934" y="1393514"/>
            <a:ext cx="8788853" cy="833480"/>
          </a:xfrm>
        </p:spPr>
        <p:txBody>
          <a:bodyPr/>
          <a:lstStyle/>
          <a:p>
            <a:r>
              <a:rPr lang="en-US" dirty="0" smtClean="0"/>
              <a:t>Agenda</a:t>
            </a:r>
            <a:endParaRPr lang="en-US" dirty="0"/>
          </a:p>
        </p:txBody>
      </p:sp>
      <p:sp>
        <p:nvSpPr>
          <p:cNvPr id="3" name="Content Placeholder 2"/>
          <p:cNvSpPr>
            <a:spLocks noGrp="1"/>
          </p:cNvSpPr>
          <p:nvPr>
            <p:ph idx="1"/>
          </p:nvPr>
        </p:nvSpPr>
        <p:spPr>
          <a:xfrm>
            <a:off x="720374" y="2057293"/>
            <a:ext cx="3136752" cy="2841966"/>
          </a:xfrm>
        </p:spPr>
        <p:txBody>
          <a:bodyPr/>
          <a:lstStyle/>
          <a:p>
            <a:r>
              <a:rPr lang="en-US" dirty="0" smtClean="0"/>
              <a:t>Motivation</a:t>
            </a:r>
          </a:p>
          <a:p>
            <a:r>
              <a:rPr lang="en-US" dirty="0" smtClean="0"/>
              <a:t>Research Objective</a:t>
            </a:r>
          </a:p>
          <a:p>
            <a:r>
              <a:rPr lang="en-US" dirty="0" smtClean="0"/>
              <a:t>Background</a:t>
            </a:r>
          </a:p>
          <a:p>
            <a:r>
              <a:rPr lang="en-US" dirty="0" smtClean="0"/>
              <a:t>Approach</a:t>
            </a:r>
          </a:p>
          <a:p>
            <a:r>
              <a:rPr lang="en-US" dirty="0" smtClean="0"/>
              <a:t>Plan</a:t>
            </a:r>
          </a:p>
          <a:p>
            <a:r>
              <a:rPr lang="en-US" dirty="0" smtClean="0"/>
              <a:t>Budget</a:t>
            </a:r>
            <a:endParaRPr lang="en-US" dirty="0"/>
          </a:p>
        </p:txBody>
      </p:sp>
      <p:sp>
        <p:nvSpPr>
          <p:cNvPr id="5" name="Rectangle 4"/>
          <p:cNvSpPr/>
          <p:nvPr/>
        </p:nvSpPr>
        <p:spPr>
          <a:xfrm>
            <a:off x="5140110" y="1159913"/>
            <a:ext cx="830677" cy="333168"/>
          </a:xfrm>
          <a:prstGeom prst="rect">
            <a:avLst/>
          </a:prstGeom>
        </p:spPr>
        <p:txBody>
          <a:bodyPr wrap="none">
            <a:spAutoFit/>
          </a:bodyPr>
          <a:lstStyle/>
          <a:p>
            <a:pPr>
              <a:buNone/>
            </a:pPr>
            <a:r>
              <a:rPr lang="en-US" b="1" dirty="0" smtClean="0">
                <a:solidFill>
                  <a:srgbClr val="FF0000"/>
                </a:solidFill>
                <a:latin typeface="Calibri" panose="020F0502020204030204" pitchFamily="34" charset="0"/>
              </a:rPr>
              <a:t>$ / W </a:t>
            </a:r>
            <a:endParaRPr lang="en-US" b="1" dirty="0">
              <a:solidFill>
                <a:srgbClr val="FF0000"/>
              </a:solidFill>
              <a:latin typeface="Calibri" panose="020F0502020204030204" pitchFamily="34" charset="0"/>
            </a:endParaRPr>
          </a:p>
        </p:txBody>
      </p:sp>
      <p:sp>
        <p:nvSpPr>
          <p:cNvPr id="6" name="Rectangle 5"/>
          <p:cNvSpPr/>
          <p:nvPr/>
        </p:nvSpPr>
        <p:spPr>
          <a:xfrm>
            <a:off x="86628" y="5813345"/>
            <a:ext cx="2623931" cy="606576"/>
          </a:xfrm>
          <a:prstGeom prst="rect">
            <a:avLst/>
          </a:prstGeom>
        </p:spPr>
        <p:txBody>
          <a:bodyPr wrap="square">
            <a:spAutoFit/>
          </a:bodyPr>
          <a:lstStyle/>
          <a:p>
            <a:pPr>
              <a:buNone/>
            </a:pPr>
            <a:r>
              <a:rPr lang="en-US" sz="900" dirty="0" smtClean="0"/>
              <a:t>Photo by: </a:t>
            </a:r>
          </a:p>
          <a:p>
            <a:pPr marL="228600" indent="-228600">
              <a:buAutoNum type="arabicPeriod"/>
            </a:pPr>
            <a:r>
              <a:rPr lang="en-US" sz="900" dirty="0" smtClean="0"/>
              <a:t>SEIA/GTM </a:t>
            </a:r>
            <a:r>
              <a:rPr lang="en-US" sz="900" dirty="0"/>
              <a:t>Solar Energy Facts: Q2 </a:t>
            </a:r>
            <a:r>
              <a:rPr lang="en-US" sz="900" dirty="0" smtClean="0"/>
              <a:t>2013</a:t>
            </a:r>
          </a:p>
          <a:p>
            <a:pPr marL="228600" indent="-228600">
              <a:buAutoNum type="arabicPeriod"/>
            </a:pPr>
            <a:r>
              <a:rPr lang="en-US" sz="900" dirty="0"/>
              <a:t>http://www.ornl.gov</a:t>
            </a:r>
          </a:p>
        </p:txBody>
      </p:sp>
      <p:pic>
        <p:nvPicPr>
          <p:cNvPr id="7" name="Picture 6"/>
          <p:cNvPicPr>
            <a:picLocks noChangeAspect="1"/>
          </p:cNvPicPr>
          <p:nvPr/>
        </p:nvPicPr>
        <p:blipFill>
          <a:blip r:embed="rId3"/>
          <a:stretch>
            <a:fillRect/>
          </a:stretch>
        </p:blipFill>
        <p:spPr>
          <a:xfrm>
            <a:off x="6015926" y="271156"/>
            <a:ext cx="2611594" cy="1612670"/>
          </a:xfrm>
          <a:prstGeom prst="rect">
            <a:avLst/>
          </a:prstGeom>
        </p:spPr>
      </p:pic>
      <p:pic>
        <p:nvPicPr>
          <p:cNvPr id="8" name="Picture 2" descr="http://www.ornl.gov/Image%20Library/Main%20Nav/ORNL/News/News%20Releases/2014/2014-inverter-P05004_hr.jpg?code=88ca0dd3-6cb5-4d3d-82bb-ac7cbb7e96f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93356" y="1965170"/>
            <a:ext cx="2566455" cy="205445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Rectangle 8"/>
          <p:cNvSpPr/>
          <p:nvPr/>
        </p:nvSpPr>
        <p:spPr>
          <a:xfrm>
            <a:off x="4510340" y="2726125"/>
            <a:ext cx="1554080" cy="644472"/>
          </a:xfrm>
          <a:prstGeom prst="rect">
            <a:avLst/>
          </a:prstGeom>
        </p:spPr>
        <p:txBody>
          <a:bodyPr wrap="none">
            <a:spAutoFit/>
          </a:bodyPr>
          <a:lstStyle/>
          <a:p>
            <a:pPr algn="r">
              <a:buNone/>
            </a:pPr>
            <a:r>
              <a:rPr lang="en-US" dirty="0" smtClean="0"/>
              <a:t>Typical </a:t>
            </a:r>
          </a:p>
          <a:p>
            <a:pPr algn="r">
              <a:buNone/>
            </a:pPr>
            <a:r>
              <a:rPr lang="en-US" dirty="0" smtClean="0"/>
              <a:t>techniques </a:t>
            </a:r>
            <a:endParaRPr lang="en-US" dirty="0"/>
          </a:p>
        </p:txBody>
      </p:sp>
      <p:pic>
        <p:nvPicPr>
          <p:cNvPr id="10" name="Picture 9"/>
          <p:cNvPicPr>
            <a:picLocks noChangeAspect="1"/>
          </p:cNvPicPr>
          <p:nvPr/>
        </p:nvPicPr>
        <p:blipFill>
          <a:blip r:embed="rId5"/>
          <a:stretch>
            <a:fillRect/>
          </a:stretch>
        </p:blipFill>
        <p:spPr>
          <a:xfrm>
            <a:off x="6015926" y="4129830"/>
            <a:ext cx="3128074" cy="2295939"/>
          </a:xfrm>
          <a:prstGeom prst="rect">
            <a:avLst/>
          </a:prstGeom>
        </p:spPr>
      </p:pic>
      <p:sp>
        <p:nvSpPr>
          <p:cNvPr id="11" name="Rectangle 10"/>
          <p:cNvSpPr/>
          <p:nvPr/>
        </p:nvSpPr>
        <p:spPr>
          <a:xfrm>
            <a:off x="4646018" y="5115863"/>
            <a:ext cx="1282723" cy="323871"/>
          </a:xfrm>
          <a:prstGeom prst="rect">
            <a:avLst/>
          </a:prstGeom>
        </p:spPr>
        <p:txBody>
          <a:bodyPr wrap="none">
            <a:spAutoFit/>
          </a:bodyPr>
          <a:lstStyle/>
          <a:p>
            <a:pPr>
              <a:buNone/>
            </a:pPr>
            <a:r>
              <a:rPr lang="en-US" dirty="0" smtClean="0"/>
              <a:t>Approach</a:t>
            </a:r>
            <a:endParaRPr lang="en-US" dirty="0"/>
          </a:p>
        </p:txBody>
      </p:sp>
      <p:sp>
        <p:nvSpPr>
          <p:cNvPr id="12" name="Right Brace 11"/>
          <p:cNvSpPr/>
          <p:nvPr/>
        </p:nvSpPr>
        <p:spPr>
          <a:xfrm>
            <a:off x="2935705" y="2057293"/>
            <a:ext cx="192506" cy="7917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Right Brace 12"/>
          <p:cNvSpPr/>
          <p:nvPr/>
        </p:nvSpPr>
        <p:spPr>
          <a:xfrm>
            <a:off x="2315922" y="3534841"/>
            <a:ext cx="192506" cy="1189977"/>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Right Arrow 15"/>
          <p:cNvSpPr/>
          <p:nvPr/>
        </p:nvSpPr>
        <p:spPr>
          <a:xfrm rot="1737769">
            <a:off x="3024359" y="4426517"/>
            <a:ext cx="1355159" cy="282775"/>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7" name="Right Arrow 16"/>
          <p:cNvSpPr/>
          <p:nvPr/>
        </p:nvSpPr>
        <p:spPr>
          <a:xfrm>
            <a:off x="3187290" y="2992397"/>
            <a:ext cx="1323050" cy="282775"/>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
        <p:nvSpPr>
          <p:cNvPr id="18" name="Right Arrow 17"/>
          <p:cNvSpPr/>
          <p:nvPr/>
        </p:nvSpPr>
        <p:spPr>
          <a:xfrm rot="19869748">
            <a:off x="3202115" y="1751365"/>
            <a:ext cx="1355159" cy="282775"/>
          </a:xfrm>
          <a:prstGeom prst="rightArrow">
            <a:avLst/>
          </a:prstGeom>
          <a:solidFill>
            <a:schemeClr val="accent1">
              <a:lumMod val="20000"/>
              <a:lumOff val="8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spTree>
    <p:extLst>
      <p:ext uri="{BB962C8B-B14F-4D97-AF65-F5344CB8AC3E}">
        <p14:creationId xmlns:p14="http://schemas.microsoft.com/office/powerpoint/2010/main" val="250460768"/>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a:xfrm>
            <a:off x="200026" y="3663338"/>
            <a:ext cx="8788853" cy="5878864"/>
          </a:xfrm>
        </p:spPr>
        <p:txBody>
          <a:bodyPr/>
          <a:lstStyle/>
          <a:p>
            <a:endParaRPr lang="en-US" dirty="0"/>
          </a:p>
        </p:txBody>
      </p:sp>
      <p:pic>
        <p:nvPicPr>
          <p:cNvPr id="6146" name="Picture 2" descr="noaa co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885564"/>
            <a:ext cx="5429250" cy="3752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2604691"/>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a:t>
            </a:r>
            <a:endParaRPr lang="en-US" dirty="0"/>
          </a:p>
        </p:txBody>
      </p:sp>
      <p:pic>
        <p:nvPicPr>
          <p:cNvPr id="4" name="Picture 3"/>
          <p:cNvPicPr>
            <a:picLocks noChangeAspect="1"/>
          </p:cNvPicPr>
          <p:nvPr/>
        </p:nvPicPr>
        <p:blipFill>
          <a:blip r:embed="rId3"/>
          <a:stretch>
            <a:fillRect/>
          </a:stretch>
        </p:blipFill>
        <p:spPr>
          <a:xfrm>
            <a:off x="13357" y="1969935"/>
            <a:ext cx="9143999" cy="3513102"/>
          </a:xfrm>
          <a:prstGeom prst="rect">
            <a:avLst/>
          </a:prstGeom>
        </p:spPr>
      </p:pic>
      <p:sp>
        <p:nvSpPr>
          <p:cNvPr id="5" name="Rectangle 4"/>
          <p:cNvSpPr/>
          <p:nvPr/>
        </p:nvSpPr>
        <p:spPr>
          <a:xfrm>
            <a:off x="5171524" y="5752069"/>
            <a:ext cx="4087979" cy="207749"/>
          </a:xfrm>
          <a:prstGeom prst="rect">
            <a:avLst/>
          </a:prstGeom>
        </p:spPr>
        <p:txBody>
          <a:bodyPr wrap="none">
            <a:spAutoFit/>
          </a:bodyPr>
          <a:lstStyle/>
          <a:p>
            <a:pPr>
              <a:buNone/>
            </a:pPr>
            <a:r>
              <a:rPr lang="en-US" sz="1000" dirty="0" smtClean="0">
                <a:solidFill>
                  <a:srgbClr val="4D4D4D"/>
                </a:solidFill>
              </a:rPr>
              <a:t>Chart from: “Photovoltaic System Pricing Trends”, NREL, Sep. 2014</a:t>
            </a:r>
            <a:endParaRPr lang="en-US" sz="1000" dirty="0">
              <a:solidFill>
                <a:srgbClr val="4D4D4D"/>
              </a:solidFill>
            </a:endParaRPr>
          </a:p>
        </p:txBody>
      </p:sp>
      <p:sp>
        <p:nvSpPr>
          <p:cNvPr id="6" name="Content Placeholder 2"/>
          <p:cNvSpPr>
            <a:spLocks noGrp="1"/>
          </p:cNvSpPr>
          <p:nvPr>
            <p:ph idx="1"/>
          </p:nvPr>
        </p:nvSpPr>
        <p:spPr>
          <a:xfrm>
            <a:off x="382906" y="1181269"/>
            <a:ext cx="5979393" cy="753410"/>
          </a:xfrm>
        </p:spPr>
        <p:txBody>
          <a:bodyPr/>
          <a:lstStyle/>
          <a:p>
            <a:r>
              <a:rPr lang="en-US" dirty="0"/>
              <a:t>Balance of System (BOS) cost </a:t>
            </a:r>
            <a:r>
              <a:rPr lang="en-US" dirty="0" smtClean="0"/>
              <a:t>dominates </a:t>
            </a:r>
            <a:br>
              <a:rPr lang="en-US" dirty="0" smtClean="0"/>
            </a:br>
            <a:r>
              <a:rPr lang="en-US" dirty="0" smtClean="0"/>
              <a:t>the price per Watt </a:t>
            </a:r>
            <a:r>
              <a:rPr lang="en-US" dirty="0"/>
              <a:t>of PV </a:t>
            </a:r>
            <a:r>
              <a:rPr lang="en-US" dirty="0" smtClean="0"/>
              <a:t>systems in recent years</a:t>
            </a:r>
            <a:endParaRPr lang="en-US" dirty="0"/>
          </a:p>
        </p:txBody>
      </p:sp>
    </p:spTree>
    <p:extLst>
      <p:ext uri="{BB962C8B-B14F-4D97-AF65-F5344CB8AC3E}">
        <p14:creationId xmlns:p14="http://schemas.microsoft.com/office/powerpoint/2010/main" val="101206919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5789817" y="4662426"/>
            <a:ext cx="2305050" cy="1518977"/>
          </a:xfrm>
          <a:prstGeom prst="rect">
            <a:avLst/>
          </a:prstGeom>
          <a:ln>
            <a:noFill/>
          </a:ln>
          <a:effectLst>
            <a:outerShdw blurRad="190500" algn="tl" rotWithShape="0">
              <a:srgbClr val="000000">
                <a:alpha val="70000"/>
              </a:srgbClr>
            </a:outerShdw>
          </a:effectLst>
        </p:spPr>
      </p:pic>
      <p:sp>
        <p:nvSpPr>
          <p:cNvPr id="2" name="Title 1"/>
          <p:cNvSpPr>
            <a:spLocks noGrp="1"/>
          </p:cNvSpPr>
          <p:nvPr>
            <p:ph type="title"/>
          </p:nvPr>
        </p:nvSpPr>
        <p:spPr>
          <a:xfrm>
            <a:off x="200026" y="0"/>
            <a:ext cx="8788853" cy="563124"/>
          </a:xfrm>
        </p:spPr>
        <p:txBody>
          <a:bodyPr/>
          <a:lstStyle/>
          <a:p>
            <a:r>
              <a:rPr lang="en-US" dirty="0" smtClean="0"/>
              <a:t>Motivation</a:t>
            </a:r>
            <a:endParaRPr lang="en-US" dirty="0"/>
          </a:p>
        </p:txBody>
      </p:sp>
      <p:sp>
        <p:nvSpPr>
          <p:cNvPr id="6" name="Content Placeholder 2"/>
          <p:cNvSpPr>
            <a:spLocks noGrp="1"/>
          </p:cNvSpPr>
          <p:nvPr>
            <p:ph idx="1"/>
          </p:nvPr>
        </p:nvSpPr>
        <p:spPr>
          <a:xfrm>
            <a:off x="1468858" y="1493838"/>
            <a:ext cx="1651986" cy="336884"/>
          </a:xfrm>
          <a:solidFill>
            <a:srgbClr val="EFD511"/>
          </a:solidFill>
        </p:spPr>
        <p:txBody>
          <a:bodyPr/>
          <a:lstStyle/>
          <a:p>
            <a:pPr marL="0" indent="0">
              <a:buNone/>
            </a:pPr>
            <a:r>
              <a:rPr lang="en-US" b="1" dirty="0" smtClean="0">
                <a:solidFill>
                  <a:srgbClr val="FF0000"/>
                </a:solidFill>
              </a:rPr>
              <a:t>30kW inverter</a:t>
            </a:r>
            <a:endParaRPr lang="en-US" b="1" dirty="0">
              <a:solidFill>
                <a:srgbClr val="FF0000"/>
              </a:solidFill>
            </a:endParaRPr>
          </a:p>
        </p:txBody>
      </p:sp>
      <p:pic>
        <p:nvPicPr>
          <p:cNvPr id="3074" name="Picture 2" descr="http://www.balloonsandweights.com/wp-content/uploads/2012/10/UPS-Truck-larg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flipH="1">
            <a:off x="5898813" y="2636185"/>
            <a:ext cx="2094465" cy="123423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dlsolar.com/images/solar-cells-23.125MW.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99464" y="4788909"/>
            <a:ext cx="2355895" cy="118481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6"/>
          <a:stretch>
            <a:fillRect/>
          </a:stretch>
        </p:blipFill>
        <p:spPr>
          <a:xfrm>
            <a:off x="6056147" y="2017060"/>
            <a:ext cx="1495425" cy="619125"/>
          </a:xfrm>
          <a:prstGeom prst="rect">
            <a:avLst/>
          </a:prstGeom>
          <a:ln>
            <a:noFill/>
          </a:ln>
          <a:effectLst>
            <a:outerShdw blurRad="292100" dist="139700" dir="2700000" algn="tl" rotWithShape="0">
              <a:srgbClr val="333333">
                <a:alpha val="65000"/>
              </a:srgbClr>
            </a:outerShdw>
          </a:effectLst>
        </p:spPr>
      </p:pic>
      <p:pic>
        <p:nvPicPr>
          <p:cNvPr id="13" name="Picture 12"/>
          <p:cNvPicPr>
            <a:picLocks noChangeAspect="1"/>
          </p:cNvPicPr>
          <p:nvPr/>
        </p:nvPicPr>
        <p:blipFill>
          <a:blip r:embed="rId7"/>
          <a:stretch>
            <a:fillRect/>
          </a:stretch>
        </p:blipFill>
        <p:spPr>
          <a:xfrm>
            <a:off x="5789817" y="3885346"/>
            <a:ext cx="2305050" cy="885825"/>
          </a:xfrm>
          <a:prstGeom prst="rect">
            <a:avLst/>
          </a:prstGeom>
          <a:ln>
            <a:noFill/>
          </a:ln>
          <a:effectLst>
            <a:outerShdw blurRad="292100" dist="139700" dir="2700000" algn="tl" rotWithShape="0">
              <a:srgbClr val="333333">
                <a:alpha val="65000"/>
              </a:srgbClr>
            </a:outerShdw>
          </a:effectLst>
        </p:spPr>
      </p:pic>
      <p:pic>
        <p:nvPicPr>
          <p:cNvPr id="20" name="Picture 19"/>
          <p:cNvPicPr>
            <a:picLocks noChangeAspect="1"/>
          </p:cNvPicPr>
          <p:nvPr/>
        </p:nvPicPr>
        <p:blipFill>
          <a:blip r:embed="rId8"/>
          <a:stretch>
            <a:fillRect/>
          </a:stretch>
        </p:blipFill>
        <p:spPr>
          <a:xfrm flipH="1">
            <a:off x="1235935" y="2296653"/>
            <a:ext cx="2117835" cy="1515995"/>
          </a:xfrm>
          <a:prstGeom prst="rect">
            <a:avLst/>
          </a:prstGeom>
          <a:ln>
            <a:noFill/>
          </a:ln>
          <a:effectLst>
            <a:softEdge rad="112500"/>
          </a:effectLst>
        </p:spPr>
      </p:pic>
      <p:pic>
        <p:nvPicPr>
          <p:cNvPr id="21" name="Picture 20"/>
          <p:cNvPicPr>
            <a:picLocks noChangeAspect="1"/>
          </p:cNvPicPr>
          <p:nvPr/>
        </p:nvPicPr>
        <p:blipFill>
          <a:blip r:embed="rId9"/>
          <a:stretch>
            <a:fillRect/>
          </a:stretch>
        </p:blipFill>
        <p:spPr>
          <a:xfrm>
            <a:off x="1235936" y="2091948"/>
            <a:ext cx="2117835" cy="561975"/>
          </a:xfrm>
          <a:prstGeom prst="rect">
            <a:avLst/>
          </a:prstGeom>
          <a:ln>
            <a:no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10"/>
          <a:stretch>
            <a:fillRect/>
          </a:stretch>
        </p:blipFill>
        <p:spPr>
          <a:xfrm>
            <a:off x="1099464" y="3947142"/>
            <a:ext cx="2390775" cy="847725"/>
          </a:xfrm>
          <a:prstGeom prst="rect">
            <a:avLst/>
          </a:prstGeom>
          <a:ln>
            <a:noFill/>
          </a:ln>
          <a:effectLst>
            <a:outerShdw blurRad="292100" dist="139700" dir="2700000" algn="tl" rotWithShape="0">
              <a:srgbClr val="333333">
                <a:alpha val="65000"/>
              </a:srgbClr>
            </a:outerShdw>
          </a:effectLst>
        </p:spPr>
      </p:pic>
      <p:pic>
        <p:nvPicPr>
          <p:cNvPr id="24" name="Picture 23"/>
          <p:cNvPicPr>
            <a:picLocks noChangeAspect="1"/>
          </p:cNvPicPr>
          <p:nvPr/>
        </p:nvPicPr>
        <p:blipFill>
          <a:blip r:embed="rId11"/>
          <a:stretch>
            <a:fillRect/>
          </a:stretch>
        </p:blipFill>
        <p:spPr>
          <a:xfrm>
            <a:off x="4246815" y="1835406"/>
            <a:ext cx="768319" cy="2835796"/>
          </a:xfrm>
          <a:prstGeom prst="rect">
            <a:avLst/>
          </a:prstGeom>
        </p:spPr>
      </p:pic>
      <p:sp>
        <p:nvSpPr>
          <p:cNvPr id="29" name="Content Placeholder 2"/>
          <p:cNvSpPr txBox="1">
            <a:spLocks/>
          </p:cNvSpPr>
          <p:nvPr/>
        </p:nvSpPr>
        <p:spPr bwMode="auto">
          <a:xfrm>
            <a:off x="6056147" y="1504273"/>
            <a:ext cx="1651986" cy="336884"/>
          </a:xfrm>
          <a:prstGeom prst="rect">
            <a:avLst/>
          </a:prstGeom>
          <a:solidFill>
            <a:srgbClr val="EFD511"/>
          </a:solid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00000"/>
              </a:lnSpc>
              <a:buSzTx/>
              <a:buFont typeface="Arial" charset="0"/>
              <a:buNone/>
            </a:pPr>
            <a:r>
              <a:rPr lang="en-US" b="1" dirty="0" smtClean="0">
                <a:solidFill>
                  <a:srgbClr val="FF0000"/>
                </a:solidFill>
              </a:rPr>
              <a:t>Small inverter</a:t>
            </a:r>
            <a:endParaRPr lang="en-US" b="1" dirty="0">
              <a:solidFill>
                <a:srgbClr val="FF0000"/>
              </a:solidFill>
            </a:endParaRPr>
          </a:p>
        </p:txBody>
      </p:sp>
      <p:sp>
        <p:nvSpPr>
          <p:cNvPr id="16" name="Content Placeholder 2"/>
          <p:cNvSpPr txBox="1">
            <a:spLocks/>
          </p:cNvSpPr>
          <p:nvPr/>
        </p:nvSpPr>
        <p:spPr bwMode="auto">
          <a:xfrm>
            <a:off x="417537" y="744306"/>
            <a:ext cx="8571342" cy="443222"/>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buSzTx/>
            </a:pPr>
            <a:r>
              <a:rPr lang="en-US" dirty="0"/>
              <a:t>Increasing inverter power density leads to significant reduction of BOS cost</a:t>
            </a:r>
          </a:p>
        </p:txBody>
      </p:sp>
    </p:spTree>
    <p:extLst>
      <p:ext uri="{BB962C8B-B14F-4D97-AF65-F5344CB8AC3E}">
        <p14:creationId xmlns:p14="http://schemas.microsoft.com/office/powerpoint/2010/main" val="188403372"/>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Objective</a:t>
            </a:r>
            <a:endParaRPr lang="en-US" dirty="0"/>
          </a:p>
        </p:txBody>
      </p:sp>
      <p:sp>
        <p:nvSpPr>
          <p:cNvPr id="3" name="Content Placeholder 2"/>
          <p:cNvSpPr>
            <a:spLocks noGrp="1"/>
          </p:cNvSpPr>
          <p:nvPr>
            <p:ph idx="1"/>
          </p:nvPr>
        </p:nvSpPr>
        <p:spPr>
          <a:xfrm>
            <a:off x="307975" y="841417"/>
            <a:ext cx="8788853" cy="5229159"/>
          </a:xfrm>
        </p:spPr>
        <p:txBody>
          <a:bodyPr/>
          <a:lstStyle/>
          <a:p>
            <a:r>
              <a:rPr lang="en-US" dirty="0" smtClean="0"/>
              <a:t>Increase power density of Solar inverter</a:t>
            </a:r>
            <a:endParaRPr lang="en-US" dirty="0"/>
          </a:p>
          <a:p>
            <a:r>
              <a:rPr lang="en-US" dirty="0" smtClean="0"/>
              <a:t>Design </a:t>
            </a:r>
            <a:r>
              <a:rPr lang="en-US" dirty="0"/>
              <a:t>&amp; prototype </a:t>
            </a:r>
            <a:r>
              <a:rPr lang="en-US" dirty="0" smtClean="0"/>
              <a:t>a high </a:t>
            </a:r>
            <a:r>
              <a:rPr lang="en-US" dirty="0"/>
              <a:t>power density </a:t>
            </a:r>
            <a:r>
              <a:rPr lang="en-US" dirty="0" smtClean="0"/>
              <a:t>inverter following the spec of The Little Box Challenge  </a:t>
            </a:r>
          </a:p>
          <a:p>
            <a:pPr marL="457200" lvl="1">
              <a:spcBef>
                <a:spcPts val="0"/>
              </a:spcBef>
              <a:spcAft>
                <a:spcPts val="0"/>
              </a:spcAft>
            </a:pPr>
            <a:r>
              <a:rPr lang="en-US" dirty="0" smtClean="0"/>
              <a:t>Handle up to 2 kVA loads, with power factor 0.7 - 1, leading or lagging.  </a:t>
            </a:r>
          </a:p>
          <a:p>
            <a:pPr marL="457200" lvl="1">
              <a:spcBef>
                <a:spcPts val="0"/>
              </a:spcBef>
              <a:spcAft>
                <a:spcPts val="0"/>
              </a:spcAft>
            </a:pPr>
            <a:r>
              <a:rPr lang="en-US" dirty="0" smtClean="0"/>
              <a:t>Operate </a:t>
            </a:r>
            <a:r>
              <a:rPr lang="en-US" dirty="0"/>
              <a:t>in an off-grid (micro-grid) mode with load changes similar to a residential household. </a:t>
            </a:r>
          </a:p>
          <a:p>
            <a:pPr marL="457200" lvl="1">
              <a:spcBef>
                <a:spcPts val="0"/>
              </a:spcBef>
              <a:spcAft>
                <a:spcPts val="0"/>
              </a:spcAft>
            </a:pPr>
            <a:r>
              <a:rPr lang="en-US" dirty="0"/>
              <a:t>Output 240V </a:t>
            </a:r>
            <a:r>
              <a:rPr lang="en-US" dirty="0" smtClean="0"/>
              <a:t>60Hz</a:t>
            </a:r>
          </a:p>
          <a:p>
            <a:pPr marL="457200" lvl="1">
              <a:spcBef>
                <a:spcPts val="0"/>
              </a:spcBef>
              <a:spcAft>
                <a:spcPts val="0"/>
              </a:spcAft>
            </a:pPr>
            <a:r>
              <a:rPr lang="en-US" dirty="0"/>
              <a:t>Have a voltage total harmonic distortion + noise (THD + N) of &lt; 5% </a:t>
            </a:r>
          </a:p>
          <a:p>
            <a:pPr marL="457200" lvl="1">
              <a:spcBef>
                <a:spcPts val="0"/>
              </a:spcBef>
              <a:spcAft>
                <a:spcPts val="0"/>
              </a:spcAft>
            </a:pPr>
            <a:r>
              <a:rPr lang="en-US" dirty="0"/>
              <a:t>Long operating life with minimal service requirements. </a:t>
            </a:r>
          </a:p>
          <a:p>
            <a:pPr marL="457200" lvl="1">
              <a:spcBef>
                <a:spcPts val="0"/>
              </a:spcBef>
              <a:spcAft>
                <a:spcPts val="0"/>
              </a:spcAft>
            </a:pPr>
            <a:endParaRPr lang="en-US" dirty="0" smtClean="0"/>
          </a:p>
          <a:p>
            <a:endParaRPr lang="en-US" dirty="0"/>
          </a:p>
        </p:txBody>
      </p:sp>
      <p:pic>
        <p:nvPicPr>
          <p:cNvPr id="4" name="Picture 3"/>
          <p:cNvPicPr>
            <a:picLocks noChangeAspect="1"/>
          </p:cNvPicPr>
          <p:nvPr/>
        </p:nvPicPr>
        <p:blipFill>
          <a:blip r:embed="rId3"/>
          <a:stretch>
            <a:fillRect/>
          </a:stretch>
        </p:blipFill>
        <p:spPr>
          <a:xfrm>
            <a:off x="6355782" y="4524748"/>
            <a:ext cx="1385046" cy="610729"/>
          </a:xfrm>
          <a:prstGeom prst="rect">
            <a:avLst/>
          </a:prstGeom>
        </p:spPr>
      </p:pic>
      <p:sp>
        <p:nvSpPr>
          <p:cNvPr id="5" name="AutoShape 2" descr="Presented by Google &amp; IEE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Presented by Google &amp; IEEE"/>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4"/>
          <a:stretch>
            <a:fillRect/>
          </a:stretch>
        </p:blipFill>
        <p:spPr>
          <a:xfrm>
            <a:off x="612775" y="4334813"/>
            <a:ext cx="4991100" cy="990600"/>
          </a:xfrm>
          <a:prstGeom prst="rect">
            <a:avLst/>
          </a:prstGeom>
        </p:spPr>
      </p:pic>
    </p:spTree>
    <p:extLst>
      <p:ext uri="{BB962C8B-B14F-4D97-AF65-F5344CB8AC3E}">
        <p14:creationId xmlns:p14="http://schemas.microsoft.com/office/powerpoint/2010/main" val="6555744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pic>
        <p:nvPicPr>
          <p:cNvPr id="4" name="Picture 3"/>
          <p:cNvPicPr>
            <a:picLocks noChangeAspect="1"/>
          </p:cNvPicPr>
          <p:nvPr/>
        </p:nvPicPr>
        <p:blipFill>
          <a:blip r:embed="rId3"/>
          <a:stretch>
            <a:fillRect/>
          </a:stretch>
        </p:blipFill>
        <p:spPr>
          <a:xfrm>
            <a:off x="914117" y="3599661"/>
            <a:ext cx="3617747" cy="2433867"/>
          </a:xfrm>
          <a:prstGeom prst="rect">
            <a:avLst/>
          </a:prstGeom>
        </p:spPr>
      </p:pic>
      <p:sp>
        <p:nvSpPr>
          <p:cNvPr id="5" name="Rectangle 4"/>
          <p:cNvSpPr/>
          <p:nvPr/>
        </p:nvSpPr>
        <p:spPr>
          <a:xfrm>
            <a:off x="1460935" y="6122125"/>
            <a:ext cx="2964784" cy="334387"/>
          </a:xfrm>
          <a:prstGeom prst="rect">
            <a:avLst/>
          </a:prstGeom>
        </p:spPr>
        <p:txBody>
          <a:bodyPr wrap="square">
            <a:spAutoFit/>
          </a:bodyPr>
          <a:lstStyle/>
          <a:p>
            <a:pPr>
              <a:buNone/>
            </a:pPr>
            <a:r>
              <a:rPr lang="en-US" spc="-10" dirty="0" smtClean="0">
                <a:latin typeface="Calibri" panose="020F0502020204030204" pitchFamily="34" charset="0"/>
                <a:ea typeface="Times New Roman" panose="02020603050405020304" pitchFamily="18" charset="0"/>
                <a:cs typeface="Times New Roman" panose="02020603050405020304" pitchFamily="18" charset="0"/>
              </a:rPr>
              <a:t>ABB – </a:t>
            </a:r>
            <a:r>
              <a:rPr lang="en-US" spc="-10" dirty="0">
                <a:latin typeface="Calibri" panose="020F0502020204030204" pitchFamily="34" charset="0"/>
                <a:ea typeface="Times New Roman" panose="02020603050405020304" pitchFamily="18" charset="0"/>
                <a:cs typeface="Times New Roman" panose="02020603050405020304" pitchFamily="18" charset="0"/>
              </a:rPr>
              <a:t>Aurora Trio </a:t>
            </a:r>
            <a:r>
              <a:rPr lang="en-US" spc="-10" dirty="0" smtClean="0">
                <a:latin typeface="Calibri" panose="020F0502020204030204" pitchFamily="34" charset="0"/>
                <a:ea typeface="Times New Roman" panose="02020603050405020304" pitchFamily="18" charset="0"/>
                <a:cs typeface="Times New Roman" panose="02020603050405020304" pitchFamily="18" charset="0"/>
              </a:rPr>
              <a:t>10KW</a:t>
            </a:r>
            <a:endParaRPr lang="en-US" dirty="0">
              <a:latin typeface="Calibri" panose="020F0502020204030204" pitchFamily="34" charset="0"/>
            </a:endParaRPr>
          </a:p>
        </p:txBody>
      </p:sp>
      <p:pic>
        <p:nvPicPr>
          <p:cNvPr id="6" name="Picture 5"/>
          <p:cNvPicPr>
            <a:picLocks noChangeAspect="1"/>
          </p:cNvPicPr>
          <p:nvPr/>
        </p:nvPicPr>
        <p:blipFill>
          <a:blip r:embed="rId4"/>
          <a:stretch>
            <a:fillRect/>
          </a:stretch>
        </p:blipFill>
        <p:spPr>
          <a:xfrm>
            <a:off x="850743" y="2706130"/>
            <a:ext cx="1650600" cy="18001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 name="TextBox 6"/>
          <p:cNvSpPr txBox="1"/>
          <p:nvPr/>
        </p:nvSpPr>
        <p:spPr>
          <a:xfrm>
            <a:off x="2827824" y="4940858"/>
            <a:ext cx="1377558" cy="369332"/>
          </a:xfrm>
          <a:prstGeom prst="rect">
            <a:avLst/>
          </a:prstGeom>
          <a:noFill/>
        </p:spPr>
        <p:txBody>
          <a:bodyPr wrap="square" rtlCol="0">
            <a:spAutoFit/>
          </a:bodyPr>
          <a:lstStyle/>
          <a:p>
            <a:pPr>
              <a:buNone/>
            </a:pPr>
            <a:r>
              <a:rPr lang="en-US" sz="2400" dirty="0" smtClean="0"/>
              <a:t>Passive</a:t>
            </a:r>
            <a:endParaRPr lang="en-US" sz="2400" dirty="0"/>
          </a:p>
        </p:txBody>
      </p:sp>
      <p:pic>
        <p:nvPicPr>
          <p:cNvPr id="6146" name="Picture 2" descr="http://www.systemplus.fr/wp-content/themes/systemplus/images/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45432" y="2191779"/>
            <a:ext cx="2457450" cy="514351"/>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upload.wikimedia.org/wikipedia/commons/thumb/8/82/Buckboost_operating.svg/744px-Buckboost_operating.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06772" y="330112"/>
            <a:ext cx="2621918" cy="262191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7"/>
          <a:stretch>
            <a:fillRect/>
          </a:stretch>
        </p:blipFill>
        <p:spPr>
          <a:xfrm>
            <a:off x="5496389" y="3280014"/>
            <a:ext cx="3426768" cy="2647636"/>
          </a:xfrm>
          <a:prstGeom prst="rect">
            <a:avLst/>
          </a:prstGeom>
        </p:spPr>
      </p:pic>
      <p:sp>
        <p:nvSpPr>
          <p:cNvPr id="10" name="Rectangle 9"/>
          <p:cNvSpPr/>
          <p:nvPr/>
        </p:nvSpPr>
        <p:spPr>
          <a:xfrm>
            <a:off x="5251032" y="5974084"/>
            <a:ext cx="4572000" cy="461665"/>
          </a:xfrm>
          <a:prstGeom prst="rect">
            <a:avLst/>
          </a:prstGeom>
        </p:spPr>
        <p:txBody>
          <a:bodyPr>
            <a:spAutoFit/>
          </a:bodyPr>
          <a:lstStyle/>
          <a:p>
            <a:pPr>
              <a:lnSpc>
                <a:spcPct val="100000"/>
              </a:lnSpc>
              <a:buNone/>
            </a:pPr>
            <a:r>
              <a:rPr lang="en-US" sz="1200" dirty="0" smtClean="0">
                <a:solidFill>
                  <a:schemeClr val="accent6">
                    <a:lumMod val="50000"/>
                  </a:schemeClr>
                </a:solidFill>
                <a:latin typeface="TimesNewRomanPSMT"/>
              </a:rPr>
              <a:t>From: </a:t>
            </a:r>
            <a:r>
              <a:rPr lang="en-US" sz="1200" dirty="0" err="1" smtClean="0">
                <a:solidFill>
                  <a:schemeClr val="accent6">
                    <a:lumMod val="50000"/>
                  </a:schemeClr>
                </a:solidFill>
                <a:latin typeface="TimesNewRomanPSMT"/>
              </a:rPr>
              <a:t>Chuanyun</a:t>
            </a:r>
            <a:r>
              <a:rPr lang="en-US" sz="1200" dirty="0" smtClean="0">
                <a:solidFill>
                  <a:schemeClr val="accent6">
                    <a:lumMod val="50000"/>
                  </a:schemeClr>
                </a:solidFill>
                <a:latin typeface="TimesNewRomanPSMT"/>
              </a:rPr>
              <a:t> W., Investigation on Interleaved Boost Converters”, </a:t>
            </a:r>
            <a:r>
              <a:rPr lang="en-US" sz="1200" i="1" dirty="0" smtClean="0">
                <a:solidFill>
                  <a:schemeClr val="accent6">
                    <a:lumMod val="50000"/>
                  </a:schemeClr>
                </a:solidFill>
                <a:latin typeface="TimesNewRomanPSMT"/>
              </a:rPr>
              <a:t>PhD thesis</a:t>
            </a:r>
            <a:r>
              <a:rPr lang="en-US" sz="1200" dirty="0" smtClean="0">
                <a:solidFill>
                  <a:schemeClr val="accent6">
                    <a:lumMod val="50000"/>
                  </a:schemeClr>
                </a:solidFill>
                <a:latin typeface="TimesNewRomanPSMT"/>
              </a:rPr>
              <a:t>, Virginia Tech, 2009</a:t>
            </a:r>
            <a:endParaRPr lang="en-US" sz="1200" dirty="0">
              <a:solidFill>
                <a:schemeClr val="accent6">
                  <a:lumMod val="50000"/>
                </a:schemeClr>
              </a:solidFill>
            </a:endParaRPr>
          </a:p>
        </p:txBody>
      </p:sp>
      <p:sp>
        <p:nvSpPr>
          <p:cNvPr id="12" name="Content Placeholder 2"/>
          <p:cNvSpPr>
            <a:spLocks noGrp="1"/>
          </p:cNvSpPr>
          <p:nvPr>
            <p:ph idx="1"/>
          </p:nvPr>
        </p:nvSpPr>
        <p:spPr>
          <a:xfrm>
            <a:off x="455546" y="872184"/>
            <a:ext cx="4468227" cy="1013293"/>
          </a:xfrm>
        </p:spPr>
        <p:txBody>
          <a:bodyPr/>
          <a:lstStyle/>
          <a:p>
            <a:r>
              <a:rPr lang="en-US" dirty="0"/>
              <a:t>The classic technique rises switching frequency to reduce passive energy storage elements (capacitor &amp; inductor)</a:t>
            </a:r>
          </a:p>
        </p:txBody>
      </p:sp>
    </p:spTree>
    <p:extLst>
      <p:ext uri="{BB962C8B-B14F-4D97-AF65-F5344CB8AC3E}">
        <p14:creationId xmlns:p14="http://schemas.microsoft.com/office/powerpoint/2010/main" val="336604459"/>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777046" cy="833480"/>
          </a:xfrm>
        </p:spPr>
        <p:txBody>
          <a:bodyPr/>
          <a:lstStyle/>
          <a:p>
            <a:r>
              <a:rPr lang="en-US" sz="2700" dirty="0" smtClean="0"/>
              <a:t>New technique eliminates DC link capacitor and choke inductor</a:t>
            </a:r>
            <a:endParaRPr lang="en-US" sz="2700" dirty="0"/>
          </a:p>
        </p:txBody>
      </p:sp>
      <p:pic>
        <p:nvPicPr>
          <p:cNvPr id="7" name="Picture 6"/>
          <p:cNvPicPr>
            <a:picLocks noChangeAspect="1"/>
          </p:cNvPicPr>
          <p:nvPr/>
        </p:nvPicPr>
        <p:blipFill>
          <a:blip r:embed="rId3"/>
          <a:stretch>
            <a:fillRect/>
          </a:stretch>
        </p:blipFill>
        <p:spPr>
          <a:xfrm>
            <a:off x="2620241" y="799977"/>
            <a:ext cx="6228917" cy="1630697"/>
          </a:xfrm>
          <a:prstGeom prst="rect">
            <a:avLst/>
          </a:prstGeom>
        </p:spPr>
      </p:pic>
      <p:sp>
        <p:nvSpPr>
          <p:cNvPr id="8" name="Content Placeholder 2"/>
          <p:cNvSpPr>
            <a:spLocks noGrp="1"/>
          </p:cNvSpPr>
          <p:nvPr/>
        </p:nvSpPr>
        <p:spPr bwMode="auto">
          <a:xfrm>
            <a:off x="-15149" y="1363228"/>
            <a:ext cx="2327002" cy="504197"/>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t>Traditional converter</a:t>
            </a:r>
            <a:br>
              <a:rPr lang="en-US" dirty="0" smtClean="0"/>
            </a:br>
            <a:r>
              <a:rPr lang="en-US" dirty="0" smtClean="0"/>
              <a:t>with DC link</a:t>
            </a:r>
            <a:endParaRPr lang="en-US" dirty="0"/>
          </a:p>
        </p:txBody>
      </p:sp>
      <p:sp>
        <p:nvSpPr>
          <p:cNvPr id="9" name="Content Placeholder 2"/>
          <p:cNvSpPr>
            <a:spLocks noGrp="1"/>
          </p:cNvSpPr>
          <p:nvPr/>
        </p:nvSpPr>
        <p:spPr bwMode="auto">
          <a:xfrm>
            <a:off x="588097" y="4469120"/>
            <a:ext cx="1723756" cy="504197"/>
          </a:xfrm>
          <a:prstGeom prst="rect">
            <a:avLst/>
          </a:prstGeom>
          <a:noFill/>
          <a:ln w="9525">
            <a:noFill/>
            <a:miter lim="800000"/>
            <a:headEnd/>
            <a:tailEnd/>
          </a:ln>
        </p:spPr>
        <p:txBody>
          <a:bodyPr vert="horz" wrap="square" lIns="45720" tIns="0" rIns="0" bIns="0" numCol="1" anchor="t" anchorCtr="0" compatLnSpc="1">
            <a:prstTxWarp prst="textNoShape">
              <a:avLst/>
            </a:prstTxWarp>
          </a:bodyPr>
          <a:lstStyle>
            <a:lvl1pPr marL="233363" indent="-233363" algn="l" rtl="0" eaLnBrk="1" fontAlgn="base" hangingPunct="1">
              <a:spcBef>
                <a:spcPct val="20000"/>
              </a:spcBef>
              <a:spcAft>
                <a:spcPct val="30000"/>
              </a:spcAft>
              <a:buClr>
                <a:srgbClr val="6639B7"/>
              </a:buClr>
              <a:buFont typeface="Arial" charset="0"/>
              <a:buChar char="•"/>
              <a:defRPr sz="2000" kern="1200">
                <a:solidFill>
                  <a:srgbClr val="404040"/>
                </a:solidFill>
                <a:latin typeface="Calibri" panose="020F0502020204030204" pitchFamily="34" charset="0"/>
                <a:ea typeface="+mn-ea"/>
                <a:cs typeface="+mn-cs"/>
              </a:defRPr>
            </a:lvl1pPr>
            <a:lvl2pPr marL="525463" indent="-177800" algn="l" rtl="0" eaLnBrk="1" fontAlgn="base" hangingPunct="1">
              <a:spcBef>
                <a:spcPct val="20000"/>
              </a:spcBef>
              <a:spcAft>
                <a:spcPct val="30000"/>
              </a:spcAft>
              <a:buClr>
                <a:srgbClr val="6639B7"/>
              </a:buClr>
              <a:buFont typeface="Arial" charset="0"/>
              <a:buChar char="­"/>
              <a:defRPr kern="1200">
                <a:solidFill>
                  <a:srgbClr val="404040"/>
                </a:solidFill>
                <a:latin typeface="Calibri" panose="020F0502020204030204" pitchFamily="34" charset="0"/>
                <a:ea typeface="+mn-ea"/>
                <a:cs typeface="+mn-cs"/>
              </a:defRPr>
            </a:lvl2pPr>
            <a:lvl3pPr marL="868363" indent="-228600" algn="l" rtl="0" eaLnBrk="1" fontAlgn="base" hangingPunct="1">
              <a:spcBef>
                <a:spcPct val="20000"/>
              </a:spcBef>
              <a:spcAft>
                <a:spcPct val="30000"/>
              </a:spcAft>
              <a:buClr>
                <a:srgbClr val="6639B7"/>
              </a:buClr>
              <a:buFont typeface="Arial" charset="0"/>
              <a:buChar char="­"/>
              <a:defRPr sz="1600" kern="1200">
                <a:solidFill>
                  <a:srgbClr val="404040"/>
                </a:solidFill>
                <a:latin typeface="Calibri" panose="020F0502020204030204" pitchFamily="34" charset="0"/>
                <a:ea typeface="+mn-ea"/>
                <a:cs typeface="+mn-cs"/>
              </a:defRPr>
            </a:lvl3pPr>
            <a:lvl4pPr marL="12112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4pPr>
            <a:lvl5pPr marL="1554163" indent="-228600" algn="l" rtl="0" eaLnBrk="1" fontAlgn="base" hangingPunct="1">
              <a:spcBef>
                <a:spcPct val="20000"/>
              </a:spcBef>
              <a:spcAft>
                <a:spcPct val="30000"/>
              </a:spcAft>
              <a:buClr>
                <a:srgbClr val="6639B7"/>
              </a:buClr>
              <a:buFont typeface="Arial" charset="0"/>
              <a:buChar char="­"/>
              <a:defRPr sz="1400" kern="1200">
                <a:solidFill>
                  <a:srgbClr val="404040"/>
                </a:solidFill>
                <a:latin typeface="Calibri" panose="020F050202020403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dirty="0" smtClean="0"/>
              <a:t>New approach</a:t>
            </a:r>
            <a:br>
              <a:rPr lang="en-US" dirty="0" smtClean="0"/>
            </a:br>
            <a:r>
              <a:rPr lang="en-US" dirty="0" smtClean="0"/>
              <a:t>with AC link</a:t>
            </a:r>
            <a:endParaRPr lang="en-US" dirty="0"/>
          </a:p>
        </p:txBody>
      </p:sp>
      <p:sp>
        <p:nvSpPr>
          <p:cNvPr id="17" name="Rectangle 16"/>
          <p:cNvSpPr/>
          <p:nvPr/>
        </p:nvSpPr>
        <p:spPr>
          <a:xfrm>
            <a:off x="0" y="5438657"/>
            <a:ext cx="2635390" cy="1015663"/>
          </a:xfrm>
          <a:prstGeom prst="rect">
            <a:avLst/>
          </a:prstGeom>
        </p:spPr>
        <p:txBody>
          <a:bodyPr wrap="square">
            <a:spAutoFit/>
          </a:bodyPr>
          <a:lstStyle/>
          <a:p>
            <a:pPr>
              <a:lnSpc>
                <a:spcPct val="100000"/>
              </a:lnSpc>
              <a:buNone/>
            </a:pPr>
            <a:r>
              <a:rPr lang="en-US" sz="1200" dirty="0" err="1" smtClean="0">
                <a:solidFill>
                  <a:schemeClr val="bg1">
                    <a:lumMod val="65000"/>
                  </a:schemeClr>
                </a:solidFill>
              </a:rPr>
              <a:t>Toliyat</a:t>
            </a:r>
            <a:r>
              <a:rPr lang="en-US" sz="1200" dirty="0" smtClean="0">
                <a:solidFill>
                  <a:schemeClr val="bg1">
                    <a:lumMod val="65000"/>
                  </a:schemeClr>
                </a:solidFill>
              </a:rPr>
              <a:t> H.A., </a:t>
            </a:r>
            <a:r>
              <a:rPr lang="en-US" sz="1200" dirty="0">
                <a:solidFill>
                  <a:schemeClr val="bg1">
                    <a:lumMod val="65000"/>
                  </a:schemeClr>
                </a:solidFill>
              </a:rPr>
              <a:t>et </a:t>
            </a:r>
            <a:r>
              <a:rPr lang="en-US" sz="1200" dirty="0" smtClean="0">
                <a:solidFill>
                  <a:schemeClr val="bg1">
                    <a:lumMod val="65000"/>
                  </a:schemeClr>
                </a:solidFill>
              </a:rPr>
              <a:t>al "Soft </a:t>
            </a:r>
            <a:r>
              <a:rPr lang="en-US" sz="1200" dirty="0">
                <a:solidFill>
                  <a:schemeClr val="bg1">
                    <a:lumMod val="65000"/>
                  </a:schemeClr>
                </a:solidFill>
              </a:rPr>
              <a:t>switched ac-link direct-connect photovoltaic inverter," Sustainable Energy Technologies</a:t>
            </a:r>
            <a:r>
              <a:rPr lang="en-US" sz="1200" dirty="0" smtClean="0">
                <a:solidFill>
                  <a:schemeClr val="bg1">
                    <a:lumMod val="65000"/>
                  </a:schemeClr>
                </a:solidFill>
              </a:rPr>
              <a:t>, </a:t>
            </a:r>
            <a:r>
              <a:rPr lang="en-US" sz="1200" i="1" dirty="0">
                <a:solidFill>
                  <a:schemeClr val="bg1">
                    <a:lumMod val="65000"/>
                  </a:schemeClr>
                </a:solidFill>
              </a:rPr>
              <a:t>IEEE International Conference </a:t>
            </a:r>
            <a:r>
              <a:rPr lang="en-US" sz="1200" i="1" dirty="0" smtClean="0">
                <a:solidFill>
                  <a:schemeClr val="bg1">
                    <a:lumMod val="65000"/>
                  </a:schemeClr>
                </a:solidFill>
              </a:rPr>
              <a:t>on</a:t>
            </a:r>
            <a:r>
              <a:rPr lang="en-US" sz="1200" dirty="0" smtClean="0">
                <a:solidFill>
                  <a:schemeClr val="bg1">
                    <a:lumMod val="65000"/>
                  </a:schemeClr>
                </a:solidFill>
              </a:rPr>
              <a:t>, Nov</a:t>
            </a:r>
            <a:r>
              <a:rPr lang="en-US" sz="1200" dirty="0">
                <a:solidFill>
                  <a:schemeClr val="bg1">
                    <a:lumMod val="65000"/>
                  </a:schemeClr>
                </a:solidFill>
              </a:rPr>
              <a:t>. 2008</a:t>
            </a:r>
            <a:r>
              <a:rPr lang="en-US" sz="1200" dirty="0" smtClean="0">
                <a:solidFill>
                  <a:schemeClr val="bg1">
                    <a:lumMod val="65000"/>
                  </a:schemeClr>
                </a:solidFill>
              </a:rPr>
              <a:t>. </a:t>
            </a:r>
            <a:endParaRPr lang="en-US" sz="1200" dirty="0">
              <a:solidFill>
                <a:schemeClr val="bg1">
                  <a:lumMod val="65000"/>
                </a:schemeClr>
              </a:solidFill>
            </a:endParaRPr>
          </a:p>
        </p:txBody>
      </p:sp>
      <p:pic>
        <p:nvPicPr>
          <p:cNvPr id="19" name="Picture 18"/>
          <p:cNvPicPr>
            <a:picLocks noChangeAspect="1"/>
          </p:cNvPicPr>
          <p:nvPr/>
        </p:nvPicPr>
        <p:blipFill>
          <a:blip r:embed="rId4"/>
          <a:stretch>
            <a:fillRect/>
          </a:stretch>
        </p:blipFill>
        <p:spPr>
          <a:xfrm>
            <a:off x="2620241" y="2593479"/>
            <a:ext cx="3600789" cy="4255477"/>
          </a:xfrm>
          <a:prstGeom prst="rect">
            <a:avLst/>
          </a:prstGeom>
        </p:spPr>
      </p:pic>
      <p:pic>
        <p:nvPicPr>
          <p:cNvPr id="20" name="Picture 19"/>
          <p:cNvPicPr>
            <a:picLocks noChangeAspect="1"/>
          </p:cNvPicPr>
          <p:nvPr/>
        </p:nvPicPr>
        <p:blipFill>
          <a:blip r:embed="rId5"/>
          <a:stretch>
            <a:fillRect/>
          </a:stretch>
        </p:blipFill>
        <p:spPr>
          <a:xfrm>
            <a:off x="6326353" y="2602523"/>
            <a:ext cx="2817647" cy="1618341"/>
          </a:xfrm>
          <a:prstGeom prst="rect">
            <a:avLst/>
          </a:prstGeom>
        </p:spPr>
      </p:pic>
      <p:pic>
        <p:nvPicPr>
          <p:cNvPr id="21" name="Picture 20"/>
          <p:cNvPicPr>
            <a:picLocks noChangeAspect="1"/>
          </p:cNvPicPr>
          <p:nvPr/>
        </p:nvPicPr>
        <p:blipFill>
          <a:blip r:embed="rId6"/>
          <a:stretch>
            <a:fillRect/>
          </a:stretch>
        </p:blipFill>
        <p:spPr>
          <a:xfrm>
            <a:off x="6315089" y="4541855"/>
            <a:ext cx="2828912" cy="2316145"/>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339168004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606224" cy="833480"/>
          </a:xfrm>
        </p:spPr>
        <p:txBody>
          <a:bodyPr/>
          <a:lstStyle/>
          <a:p>
            <a:r>
              <a:rPr lang="en-US" dirty="0" smtClean="0"/>
              <a:t>Background</a:t>
            </a:r>
            <a:endParaRPr lang="en-US" dirty="0"/>
          </a:p>
        </p:txBody>
      </p:sp>
      <p:sp>
        <p:nvSpPr>
          <p:cNvPr id="4" name="Rectangle 3"/>
          <p:cNvSpPr/>
          <p:nvPr/>
        </p:nvSpPr>
        <p:spPr>
          <a:xfrm>
            <a:off x="1574563" y="6252562"/>
            <a:ext cx="4572000" cy="184922"/>
          </a:xfrm>
          <a:prstGeom prst="rect">
            <a:avLst/>
          </a:prstGeom>
        </p:spPr>
        <p:txBody>
          <a:bodyPr>
            <a:spAutoFit/>
          </a:bodyPr>
          <a:lstStyle/>
          <a:p>
            <a:pPr>
              <a:buNone/>
            </a:pPr>
            <a:r>
              <a:rPr lang="en-US" sz="800" dirty="0"/>
              <a:t>Sandia Labs, Photovoltaic Inverter Reliability, Ward Bower, 2000.</a:t>
            </a:r>
          </a:p>
        </p:txBody>
      </p:sp>
      <p:pic>
        <p:nvPicPr>
          <p:cNvPr id="3074" name="Picture 2" descr="http://www.elna.co.jp/en/capacitor/alumi/trust/images/index_il002.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2749" y="4376577"/>
            <a:ext cx="3495675" cy="185737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www.solarnovus.com/uploads/n/Cree-SiC-Fig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08" y="1223974"/>
            <a:ext cx="6031955" cy="313399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www.miteredcode.com/wp-content/uploads/2010/02/defective_caps.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67062" y="4421775"/>
            <a:ext cx="2476938" cy="196503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3.bp.blogspot.com/-GDwvZbpbbvc/Uy8goHs46cI/AAAAAAAAALo/dpu1j-PIRcA/s1600/blown-electrolytic-capacitor-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667062" y="833480"/>
            <a:ext cx="2476938" cy="1489836"/>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i.imgur.com/SRLsIGs.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667062" y="2542771"/>
            <a:ext cx="2476938" cy="1659549"/>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2"/>
          <p:cNvSpPr>
            <a:spLocks noGrp="1"/>
          </p:cNvSpPr>
          <p:nvPr>
            <p:ph idx="1"/>
          </p:nvPr>
        </p:nvSpPr>
        <p:spPr>
          <a:xfrm>
            <a:off x="114610" y="758261"/>
            <a:ext cx="6643536" cy="397277"/>
          </a:xfrm>
        </p:spPr>
        <p:txBody>
          <a:bodyPr/>
          <a:lstStyle/>
          <a:p>
            <a:pPr marL="0" indent="0">
              <a:buNone/>
            </a:pPr>
            <a:r>
              <a:rPr lang="en-US" dirty="0"/>
              <a:t>Reducing the size of inverter unexpectedly improve reliability</a:t>
            </a:r>
          </a:p>
        </p:txBody>
      </p:sp>
    </p:spTree>
    <p:extLst>
      <p:ext uri="{BB962C8B-B14F-4D97-AF65-F5344CB8AC3E}">
        <p14:creationId xmlns:p14="http://schemas.microsoft.com/office/powerpoint/2010/main" val="3672204952"/>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Theme2">
  <a:themeElements>
    <a:clrScheme name="AL_Template_Internal_16x9_03 1">
      <a:dk1>
        <a:srgbClr val="404040"/>
      </a:dk1>
      <a:lt1>
        <a:srgbClr val="FFFFFF"/>
      </a:lt1>
      <a:dk2>
        <a:srgbClr val="34B233"/>
      </a:dk2>
      <a:lt2>
        <a:srgbClr val="CF0072"/>
      </a:lt2>
      <a:accent1>
        <a:srgbClr val="34B4E4"/>
      </a:accent1>
      <a:accent2>
        <a:srgbClr val="AA9C8F"/>
      </a:accent2>
      <a:accent3>
        <a:srgbClr val="FFFFFF"/>
      </a:accent3>
      <a:accent4>
        <a:srgbClr val="353535"/>
      </a:accent4>
      <a:accent5>
        <a:srgbClr val="AED6EF"/>
      </a:accent5>
      <a:accent6>
        <a:srgbClr val="9A8D81"/>
      </a:accent6>
      <a:hlink>
        <a:srgbClr val="00549F"/>
      </a:hlink>
      <a:folHlink>
        <a:srgbClr val="FFC828"/>
      </a:folHlink>
    </a:clrScheme>
    <a:fontScheme name="1_AL_Template_Internal_16x9_03">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AL_Template_Internal_16x9_03 1">
        <a:dk1>
          <a:srgbClr val="404040"/>
        </a:dk1>
        <a:lt1>
          <a:srgbClr val="FFFFFF"/>
        </a:lt1>
        <a:dk2>
          <a:srgbClr val="34B233"/>
        </a:dk2>
        <a:lt2>
          <a:srgbClr val="CF0072"/>
        </a:lt2>
        <a:accent1>
          <a:srgbClr val="34B4E4"/>
        </a:accent1>
        <a:accent2>
          <a:srgbClr val="AA9C8F"/>
        </a:accent2>
        <a:accent3>
          <a:srgbClr val="FFFFFF"/>
        </a:accent3>
        <a:accent4>
          <a:srgbClr val="353535"/>
        </a:accent4>
        <a:accent5>
          <a:srgbClr val="AED6EF"/>
        </a:accent5>
        <a:accent6>
          <a:srgbClr val="9A8D81"/>
        </a:accent6>
        <a:hlink>
          <a:srgbClr val="00549F"/>
        </a:hlink>
        <a:folHlink>
          <a:srgbClr val="FFC828"/>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Theme2</Template>
  <TotalTime>46983</TotalTime>
  <Words>1568</Words>
  <Application>Microsoft Office PowerPoint</Application>
  <PresentationFormat>On-screen Show (4:3)</PresentationFormat>
  <Paragraphs>169</Paragraphs>
  <Slides>19</Slides>
  <Notes>13</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19</vt:i4>
      </vt:variant>
    </vt:vector>
  </HeadingPairs>
  <TitlesOfParts>
    <vt:vector size="27" baseType="lpstr">
      <vt:lpstr>Arial</vt:lpstr>
      <vt:lpstr>Calibri</vt:lpstr>
      <vt:lpstr>Lucida Grande</vt:lpstr>
      <vt:lpstr>Tahoma</vt:lpstr>
      <vt:lpstr>Times New Roman</vt:lpstr>
      <vt:lpstr>TimesNewRomanPSMT</vt:lpstr>
      <vt:lpstr>Theme2</vt:lpstr>
      <vt:lpstr>Packager Shell Object</vt:lpstr>
      <vt:lpstr>High Power Density Inverter  for Solar Power Applications</vt:lpstr>
      <vt:lpstr>Agenda</vt:lpstr>
      <vt:lpstr>PowerPoint Presentation</vt:lpstr>
      <vt:lpstr>Motivation</vt:lpstr>
      <vt:lpstr>Motivation</vt:lpstr>
      <vt:lpstr>Research Objective</vt:lpstr>
      <vt:lpstr>Background</vt:lpstr>
      <vt:lpstr>New technique eliminates DC link capacitor and choke inductor</vt:lpstr>
      <vt:lpstr>Background</vt:lpstr>
      <vt:lpstr>Proposed Research: Circuit Topology</vt:lpstr>
      <vt:lpstr>Multi-levels inverter allow higher switching frequency, uses low voltage mosfet, reduces dv/dt</vt:lpstr>
      <vt:lpstr>Proposed Research: Mosfet selection</vt:lpstr>
      <vt:lpstr>Initial Results</vt:lpstr>
      <vt:lpstr>Timeline</vt:lpstr>
      <vt:lpstr>Estimated Budget</vt:lpstr>
      <vt:lpstr>PowerPoint Presentation</vt:lpstr>
      <vt:lpstr>PowerPoint Presentation</vt:lpstr>
      <vt:lpstr>PowerPoint Presentation</vt:lpstr>
      <vt:lpstr>PowerPoint Presentation</vt:lpstr>
    </vt:vector>
  </TitlesOfParts>
  <Company>Capella Photonics Inc.</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Major Title Subtitle  Date</dc:title>
  <dc:creator>afennema</dc:creator>
  <cp:lastModifiedBy>Jack SMTV</cp:lastModifiedBy>
  <cp:revision>2189</cp:revision>
  <dcterms:created xsi:type="dcterms:W3CDTF">2009-08-25T20:48:58Z</dcterms:created>
  <dcterms:modified xsi:type="dcterms:W3CDTF">2015-05-08T20:25:30Z</dcterms:modified>
</cp:coreProperties>
</file>